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79"/>
  </p:notesMasterIdLst>
  <p:sldIdLst>
    <p:sldId id="256" r:id="rId4"/>
    <p:sldId id="284" r:id="rId5"/>
    <p:sldId id="1114" r:id="rId6"/>
    <p:sldId id="294" r:id="rId7"/>
    <p:sldId id="1126" r:id="rId8"/>
    <p:sldId id="263" r:id="rId9"/>
    <p:sldId id="264" r:id="rId10"/>
    <p:sldId id="288" r:id="rId11"/>
    <p:sldId id="289" r:id="rId12"/>
    <p:sldId id="258" r:id="rId13"/>
    <p:sldId id="277" r:id="rId14"/>
    <p:sldId id="278" r:id="rId15"/>
    <p:sldId id="276" r:id="rId16"/>
    <p:sldId id="262" r:id="rId17"/>
    <p:sldId id="271" r:id="rId18"/>
    <p:sldId id="272" r:id="rId19"/>
    <p:sldId id="1982" r:id="rId20"/>
    <p:sldId id="266" r:id="rId21"/>
    <p:sldId id="267" r:id="rId22"/>
    <p:sldId id="269" r:id="rId23"/>
    <p:sldId id="270" r:id="rId24"/>
    <p:sldId id="1946" r:id="rId25"/>
    <p:sldId id="1947" r:id="rId26"/>
    <p:sldId id="291" r:id="rId27"/>
    <p:sldId id="1129" r:id="rId28"/>
    <p:sldId id="1941" r:id="rId29"/>
    <p:sldId id="1942" r:id="rId30"/>
    <p:sldId id="1128" r:id="rId31"/>
    <p:sldId id="1119" r:id="rId32"/>
    <p:sldId id="1118" r:id="rId33"/>
    <p:sldId id="287" r:id="rId34"/>
    <p:sldId id="285" r:id="rId35"/>
    <p:sldId id="1124" r:id="rId36"/>
    <p:sldId id="1991" r:id="rId37"/>
    <p:sldId id="1996" r:id="rId38"/>
    <p:sldId id="1994" r:id="rId39"/>
    <p:sldId id="1981" r:id="rId40"/>
    <p:sldId id="1990" r:id="rId41"/>
    <p:sldId id="1142" r:id="rId42"/>
    <p:sldId id="1995" r:id="rId43"/>
    <p:sldId id="1944" r:id="rId44"/>
    <p:sldId id="1945" r:id="rId45"/>
    <p:sldId id="1997" r:id="rId46"/>
    <p:sldId id="1992" r:id="rId47"/>
    <p:sldId id="1993" r:id="rId48"/>
    <p:sldId id="1998" r:id="rId49"/>
    <p:sldId id="1999" r:id="rId50"/>
    <p:sldId id="2000" r:id="rId51"/>
    <p:sldId id="1123" r:id="rId52"/>
    <p:sldId id="1122" r:id="rId53"/>
    <p:sldId id="293" r:id="rId54"/>
    <p:sldId id="1984" r:id="rId55"/>
    <p:sldId id="1985" r:id="rId56"/>
    <p:sldId id="1113" r:id="rId57"/>
    <p:sldId id="1987" r:id="rId58"/>
    <p:sldId id="1980" r:id="rId59"/>
    <p:sldId id="292" r:id="rId60"/>
    <p:sldId id="1943" r:id="rId61"/>
    <p:sldId id="1028" r:id="rId62"/>
    <p:sldId id="1111" r:id="rId63"/>
    <p:sldId id="1047" r:id="rId64"/>
    <p:sldId id="1938" r:id="rId65"/>
    <p:sldId id="1939" r:id="rId66"/>
    <p:sldId id="1050" r:id="rId67"/>
    <p:sldId id="1952" r:id="rId68"/>
    <p:sldId id="1977" r:id="rId69"/>
    <p:sldId id="1953" r:id="rId70"/>
    <p:sldId id="1978" r:id="rId71"/>
    <p:sldId id="1954" r:id="rId72"/>
    <p:sldId id="1979" r:id="rId73"/>
    <p:sldId id="1968" r:id="rId74"/>
    <p:sldId id="1204" r:id="rId75"/>
    <p:sldId id="1951" r:id="rId76"/>
    <p:sldId id="1192" r:id="rId77"/>
    <p:sldId id="1106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1704F-4079-4BC7-81B8-B875D4C7DE98}" type="datetimeFigureOut">
              <a:rPr lang="en-GB" smtClean="0"/>
              <a:t>21/06/2021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7605B-9241-4396-8D59-588185A0E9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245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92707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817D6-BBD0-49E0-92A9-B0736E0F6B9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9DD6E-3715-4157-8B7F-45D223E15B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647D0-F8A4-426E-B92A-43167642C26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E34A71-4629-45FE-BB3F-437AD1E63877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4B1BE-5437-4A45-9BC6-0F506C1554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BCE92-43F0-476F-A709-CE39D9E9D9B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3BD61E-C655-480B-90B5-99E9837C439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6255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57AC-2293-4AEA-9806-DAC35EAC088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6B09A-7C74-4CF1-8AFE-A8E84981FE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65BE4-5F27-448F-BD42-CD54F2C9E3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EB3164-3EA6-4594-9710-3BA5E4A6A157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58B8F-4D6C-45B1-8784-A9908824F36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F2A30-34BE-4682-8088-26149E3499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76C046-4DC9-4880-9172-D5827223BCC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3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D37700-20F8-4EAE-9E30-F4A2AEBB9A7C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C7B82-FB32-40B9-9D5E-1E02989CD6F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6A8DE-25D9-4E85-B678-75F8A803EBD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D5E673-EFEB-415E-AED7-68D0ADF2AFE1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9F76C-EB80-4CEE-9EEA-442F6CDC87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80CDD-4A73-4281-8B8C-C85EDAF72AC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3F539A6-51AB-4A6B-9C31-26FADA0CAEC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89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DC81B-07D8-41BD-82A9-DD7DA6F826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51" y="228600"/>
            <a:ext cx="11151912" cy="62324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9B37682-D62A-4B12-A013-547A4297F4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9251" y="1447806"/>
            <a:ext cx="11151912" cy="20313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2852189"/>
      </p:ext>
    </p:extLst>
  </p:cSld>
  <p:clrMapOvr>
    <a:masterClrMapping/>
  </p:clrMapOvr>
  <p:transition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Candar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237265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FCC9-6DD1-4108-9110-CD6BD744A3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70224" y="1447815"/>
            <a:ext cx="10245221" cy="1523500"/>
          </a:xfrm>
        </p:spPr>
        <p:txBody>
          <a:bodyPr anchor="ctr">
            <a:noAutofit/>
          </a:bodyPr>
          <a:lstStyle>
            <a:lvl1pPr>
              <a:defRPr sz="49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ED7A0-9465-47A1-A6F2-25604B10CB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0214" y="3874834"/>
            <a:ext cx="10245221" cy="46325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9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pic>
        <p:nvPicPr>
          <p:cNvPr id="4" name="Picture 2" descr="\\server3\Restrict\FTP_Root\Clients\White_Whale\7-20683_TechEd_Europe_Template\TechEd_Europe_Keynote_Template\SFP_Art\PNG\TechEd_Europe_2010_Logo.png">
            <a:extLst>
              <a:ext uri="{FF2B5EF4-FFF2-40B4-BE49-F238E27FC236}">
                <a16:creationId xmlns:a16="http://schemas.microsoft.com/office/drawing/2014/main" id="{FD6EBDBD-E048-44D3-9B8F-56AD6AAB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12673" y="298935"/>
            <a:ext cx="2005361" cy="94077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1190623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48D8-D27E-4F10-9009-CA87CC56B0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115" y="1950826"/>
            <a:ext cx="10794089" cy="1523490"/>
          </a:xfrm>
        </p:spPr>
        <p:txBody>
          <a:bodyPr anchor="ctr">
            <a:noAutofit/>
          </a:bodyPr>
          <a:lstStyle>
            <a:lvl1pPr>
              <a:defRPr sz="4900" b="1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71383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EBA-F76D-4450-9157-16B3AF3EF08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17D47C3-034B-4953-9516-32D5666E0B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059274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C3EE-7B83-4CB8-A308-B2C84A8E64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C930-8DA7-4208-AD9A-0513E91B2B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1148" y="1428768"/>
            <a:ext cx="11151912" cy="20313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0192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0B70-740D-4153-BB15-95F0677BC0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B5BD7-7B9A-456C-AC4F-2B47685C26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9251" y="1447806"/>
            <a:ext cx="5487826" cy="1755867"/>
          </a:xfrm>
        </p:spPr>
        <p:txBody>
          <a:bodyPr/>
          <a:lstStyle>
            <a:lvl1pPr marL="346905" indent="-346905">
              <a:spcBef>
                <a:spcPts val="700"/>
              </a:spcBef>
              <a:buSzPts val="2609"/>
              <a:defRPr sz="2900"/>
            </a:lvl1pPr>
            <a:lvl2pPr marL="687061" indent="-332064">
              <a:spcBef>
                <a:spcPts val="600"/>
              </a:spcBef>
              <a:buSzPts val="2160"/>
              <a:defRPr sz="2400"/>
            </a:lvl2pPr>
            <a:lvl3pPr marL="973232" indent="-294263">
              <a:spcBef>
                <a:spcPts val="500"/>
              </a:spcBef>
              <a:buSzPts val="1800"/>
              <a:defRPr sz="2000"/>
            </a:lvl3pPr>
            <a:lvl4pPr marL="1252645" indent="-279413">
              <a:spcBef>
                <a:spcPts val="400"/>
              </a:spcBef>
              <a:buSzPts val="1620"/>
              <a:defRPr sz="1800"/>
            </a:lvl4pPr>
            <a:lvl5pPr marL="1546908" indent="-286161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9C1D2-DB51-4B87-A6AA-855B20CDB8A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83337" y="1447806"/>
            <a:ext cx="5487826" cy="1755867"/>
          </a:xfrm>
        </p:spPr>
        <p:txBody>
          <a:bodyPr/>
          <a:lstStyle>
            <a:lvl1pPr marL="355006" indent="-355006">
              <a:spcBef>
                <a:spcPts val="700"/>
              </a:spcBef>
              <a:buSzPts val="2609"/>
              <a:defRPr sz="2900"/>
            </a:lvl1pPr>
            <a:lvl2pPr marL="687061" indent="-346905">
              <a:spcBef>
                <a:spcPts val="600"/>
              </a:spcBef>
              <a:buSzPts val="2160"/>
              <a:defRPr sz="2400"/>
            </a:lvl2pPr>
            <a:lvl3pPr marL="981324" indent="-309112">
              <a:spcBef>
                <a:spcPts val="500"/>
              </a:spcBef>
              <a:buSzPts val="1800"/>
              <a:defRPr sz="2000"/>
            </a:lvl3pPr>
            <a:lvl4pPr marL="1252645" indent="-271311">
              <a:spcBef>
                <a:spcPts val="400"/>
              </a:spcBef>
              <a:buSzPts val="1620"/>
              <a:defRPr sz="1800"/>
            </a:lvl4pPr>
            <a:lvl5pPr marL="1546908" indent="-279413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880461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0BBE-17CC-4220-8EDE-CEC5C76B749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0A57C-5B5C-48ED-AA41-89E6FE63BC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11559"/>
            <a:ext cx="5487826" cy="34624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393E3-924F-4E6D-ABEA-1D4DFBE23DD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08004" y="2133606"/>
            <a:ext cx="5486400" cy="1585048"/>
          </a:xfrm>
        </p:spPr>
        <p:txBody>
          <a:bodyPr/>
          <a:lstStyle>
            <a:lvl1pPr marL="287514" indent="-287514">
              <a:spcBef>
                <a:spcPts val="600"/>
              </a:spcBef>
              <a:buSzPts val="2160"/>
              <a:defRPr sz="2400"/>
            </a:lvl1pPr>
            <a:lvl2pPr marL="573676" indent="-271311">
              <a:spcBef>
                <a:spcPts val="500"/>
              </a:spcBef>
              <a:buSzPts val="1800"/>
              <a:defRPr sz="2000"/>
            </a:lvl2pPr>
            <a:lvl3pPr marL="830147" indent="-248369">
              <a:spcBef>
                <a:spcPts val="400"/>
              </a:spcBef>
              <a:buSzPts val="1620"/>
              <a:defRPr sz="1800"/>
            </a:lvl3pPr>
            <a:lvl4pPr marL="1071768" indent="-233519">
              <a:spcBef>
                <a:spcPts val="400"/>
              </a:spcBef>
              <a:buSzPts val="1620"/>
              <a:defRPr sz="1800"/>
            </a:lvl4pPr>
            <a:lvl5pPr marL="1305296" indent="-210577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ADAD0-4CC4-4292-AF4D-BC1DEC4D393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83337" y="1411559"/>
            <a:ext cx="5487826" cy="34624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940C33-5078-492E-9267-4882491629BD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83337" y="2133615"/>
            <a:ext cx="5487826" cy="1585048"/>
          </a:xfrm>
        </p:spPr>
        <p:txBody>
          <a:bodyPr/>
          <a:lstStyle>
            <a:lvl1pPr marL="302364" indent="-302364">
              <a:spcBef>
                <a:spcPts val="600"/>
              </a:spcBef>
              <a:buSzPts val="2160"/>
              <a:defRPr sz="2400"/>
            </a:lvl1pPr>
            <a:lvl2pPr marL="581777" indent="-279413">
              <a:spcBef>
                <a:spcPts val="500"/>
              </a:spcBef>
              <a:buSzPts val="1800"/>
              <a:defRPr sz="2000"/>
            </a:lvl2pPr>
            <a:lvl3pPr marL="838248" indent="-249722">
              <a:spcBef>
                <a:spcPts val="400"/>
              </a:spcBef>
              <a:buSzPts val="1620"/>
              <a:defRPr sz="1800"/>
            </a:lvl3pPr>
            <a:lvl4pPr marL="1071768" indent="-241621">
              <a:spcBef>
                <a:spcPts val="400"/>
              </a:spcBef>
              <a:buSzPts val="1620"/>
              <a:defRPr sz="1800"/>
            </a:lvl4pPr>
            <a:lvl5pPr marL="1305296" indent="-225417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154034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34A6-8A7A-4C3E-9B27-CCBC8082B41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E4979-B089-4B00-B685-4C38FB1D8BD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807C3-2C55-4EB0-8C94-12B1F0D468D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D20BAC-6F95-4BF5-8E25-A470E24AA7C5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3F80-0F38-44AA-93AC-4E3EB0915E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9D97B-9016-4CF6-9E9D-9249B0E9F74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FA7198-BCA8-44FD-AC01-7FAB11B0262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642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5CA35-6E82-455A-AB17-15009F0A073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584602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2EEA-F044-4D77-A261-203BCB7536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645" y="2327385"/>
            <a:ext cx="11175997" cy="623245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71673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63D1-4DCB-4156-A14F-F2F89D9E3D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Ligh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61AB1-D0EC-47C6-B983-AE37A4EB7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47860"/>
            <a:ext cx="11151912" cy="2031321"/>
          </a:xfrm>
        </p:spPr>
        <p:txBody>
          <a:bodyPr/>
          <a:lstStyle>
            <a:lvl1pPr>
              <a:defRPr>
                <a:latin typeface="Segoe Light"/>
              </a:defRPr>
            </a:lvl1pPr>
            <a:lvl2pPr>
              <a:defRPr>
                <a:latin typeface="Segoe Light"/>
              </a:defRPr>
            </a:lvl2pPr>
            <a:lvl3pPr>
              <a:defRPr>
                <a:latin typeface="Segoe Light"/>
              </a:defRPr>
            </a:lvl3pPr>
            <a:lvl4pPr>
              <a:defRPr>
                <a:latin typeface="Segoe Light"/>
              </a:defRPr>
            </a:lvl4pPr>
            <a:lvl5pPr>
              <a:defRPr>
                <a:latin typeface="Segoe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2869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white-green code shape.png">
            <a:extLst>
              <a:ext uri="{FF2B5EF4-FFF2-40B4-BE49-F238E27FC236}">
                <a16:creationId xmlns:a16="http://schemas.microsoft.com/office/drawing/2014/main" id="{2CC88006-B407-4F54-B2DE-15A49B1AF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9D17552-F39C-484C-A668-FFA583912CD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0D55505B-8D9B-4A86-ADC1-6BC1C0D29D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565" y="1304547"/>
            <a:ext cx="10782604" cy="1434236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600"/>
              </a:spcBef>
              <a:buNone/>
              <a:defRPr sz="2400">
                <a:latin typeface="Consolas" pitchFamily="49"/>
                <a:cs typeface="Courier New" pitchFamily="49"/>
              </a:defRPr>
            </a:lvl1pPr>
            <a:lvl2pPr marL="457200" indent="6345">
              <a:lnSpc>
                <a:spcPct val="80000"/>
              </a:lnSpc>
              <a:spcBef>
                <a:spcPts val="500"/>
              </a:spcBef>
              <a:buNone/>
              <a:defRPr sz="2000">
                <a:latin typeface="Consolas" pitchFamily="49"/>
                <a:cs typeface="Courier New" pitchFamily="49"/>
              </a:defRPr>
            </a:lvl2pPr>
            <a:lvl3pPr marL="796927" indent="0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3pPr>
            <a:lvl4pPr marL="1147764" indent="20638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4pPr>
            <a:lvl5pPr marL="1489072" indent="0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444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A922B-7A4F-4071-822D-9316D97D56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BFBB9E-E16D-4033-8E84-C897165EF4DE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059BE-A715-423F-BB41-B03781BD6F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17C62-F976-457F-8D4F-A214C6216A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939259-7AF0-48B8-B837-72B1D89F7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84832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4" y="1447819"/>
            <a:ext cx="10245217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66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5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2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49856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9" y="1950828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9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483734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10"/>
            <a:ext cx="11151917" cy="2031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480199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7"/>
            <a:ext cx="11151917" cy="20313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798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1755865"/>
          </a:xfrm>
        </p:spPr>
        <p:txBody>
          <a:bodyPr/>
          <a:lstStyle>
            <a:lvl1pPr marL="346905" indent="-346905">
              <a:lnSpc>
                <a:spcPct val="90000"/>
              </a:lnSpc>
              <a:defRPr sz="2900"/>
            </a:lvl1pPr>
            <a:lvl2pPr marL="687064" indent="-332060">
              <a:lnSpc>
                <a:spcPct val="90000"/>
              </a:lnSpc>
              <a:defRPr sz="2400"/>
            </a:lvl2pPr>
            <a:lvl3pPr marL="973229" indent="-294262">
              <a:lnSpc>
                <a:spcPct val="90000"/>
              </a:lnSpc>
              <a:defRPr sz="2000"/>
            </a:lvl3pPr>
            <a:lvl4pPr marL="1252645" indent="-279416">
              <a:lnSpc>
                <a:spcPct val="90000"/>
              </a:lnSpc>
              <a:defRPr sz="1800"/>
            </a:lvl4pPr>
            <a:lvl5pPr marL="1546908" indent="-286165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4"/>
            <a:ext cx="5487829" cy="1755865"/>
          </a:xfrm>
        </p:spPr>
        <p:txBody>
          <a:bodyPr/>
          <a:lstStyle>
            <a:lvl1pPr marL="355008" indent="-355008">
              <a:lnSpc>
                <a:spcPct val="90000"/>
              </a:lnSpc>
              <a:defRPr sz="2900"/>
            </a:lvl1pPr>
            <a:lvl2pPr marL="687064" indent="-346905">
              <a:lnSpc>
                <a:spcPct val="90000"/>
              </a:lnSpc>
              <a:defRPr sz="2400"/>
            </a:lvl2pPr>
            <a:lvl3pPr marL="981328" indent="-309111">
              <a:lnSpc>
                <a:spcPct val="90000"/>
              </a:lnSpc>
              <a:defRPr sz="2000"/>
            </a:lvl3pPr>
            <a:lvl4pPr marL="1252645" indent="-271316">
              <a:lnSpc>
                <a:spcPct val="90000"/>
              </a:lnSpc>
              <a:defRPr sz="1800"/>
            </a:lvl4pPr>
            <a:lvl5pPr marL="1546908" indent="-279416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0403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9793-3E2B-42BE-8C53-5C4B5E9ABE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994E1-F29B-4747-BA5D-14F28479E0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B05B2-58BD-457F-A73C-E0AF3A5CAF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136282-DFBF-46EE-A207-7A31BC8D2B84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A56EE-5178-41FF-B60F-ECD5C9F02A8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E9A4C-94EC-429E-A681-9DBA6BD4B1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FB2510-B015-4289-AC94-6A825D81AF3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79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5"/>
            <a:ext cx="5486400" cy="1585049"/>
          </a:xfrm>
        </p:spPr>
        <p:txBody>
          <a:bodyPr/>
          <a:lstStyle>
            <a:lvl1pPr marL="287517" indent="-287517">
              <a:defRPr sz="2400"/>
            </a:lvl1pPr>
            <a:lvl2pPr marL="573678" indent="-271316">
              <a:defRPr sz="2000"/>
            </a:lvl2pPr>
            <a:lvl3pPr marL="830147" indent="-248370">
              <a:defRPr sz="1800"/>
            </a:lvl3pPr>
            <a:lvl4pPr marL="1071767" indent="-233523">
              <a:defRPr sz="1800"/>
            </a:lvl4pPr>
            <a:lvl5pPr marL="1305294" indent="-210574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15"/>
            <a:ext cx="5487829" cy="1585049"/>
          </a:xfrm>
        </p:spPr>
        <p:txBody>
          <a:bodyPr/>
          <a:lstStyle>
            <a:lvl1pPr marL="302363" indent="-302363">
              <a:defRPr sz="2400"/>
            </a:lvl1pPr>
            <a:lvl2pPr marL="581778" indent="-279416">
              <a:defRPr sz="2000"/>
            </a:lvl2pPr>
            <a:lvl3pPr marL="838248" indent="-249721">
              <a:defRPr sz="1800"/>
            </a:lvl3pPr>
            <a:lvl4pPr marL="1071767" indent="-241622">
              <a:defRPr sz="1800"/>
            </a:lvl4pPr>
            <a:lvl5pPr marL="1305294" indent="-225418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7395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3348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Candar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999384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Light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65"/>
            <a:ext cx="11151916" cy="2031325"/>
          </a:xfrm>
        </p:spPr>
        <p:txBody>
          <a:bodyPr/>
          <a:lstStyle>
            <a:lvl1pPr>
              <a:defRPr>
                <a:latin typeface="Segoe Light" charset="0"/>
              </a:defRPr>
            </a:lvl1pPr>
            <a:lvl2pPr>
              <a:defRPr>
                <a:latin typeface="Segoe Light" charset="0"/>
              </a:defRPr>
            </a:lvl2pPr>
            <a:lvl3pPr>
              <a:defRPr>
                <a:latin typeface="Segoe Light" charset="0"/>
              </a:defRPr>
            </a:lvl3pPr>
            <a:lvl4pPr>
              <a:defRPr>
                <a:latin typeface="Segoe Light" charset="0"/>
              </a:defRPr>
            </a:lvl4pPr>
            <a:lvl5pPr>
              <a:defRPr>
                <a:latin typeface="Segoe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00202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-green code shap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61568" y="1304545"/>
            <a:ext cx="10782603" cy="1434239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24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1pPr>
            <a:lvl2pPr marL="457200" indent="6350">
              <a:lnSpc>
                <a:spcPct val="80000"/>
              </a:lnSpc>
              <a:buFontTx/>
              <a:buNone/>
              <a:defRPr sz="20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2pPr>
            <a:lvl3pPr marL="79692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3pPr>
            <a:lvl4pPr marL="1147763" indent="20638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4pPr>
            <a:lvl5pPr marL="148907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294667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0D470-6610-4B72-B815-900D1FB832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F050D-A4E7-494D-8B07-AA5B3017027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37454-0C9B-4AF9-AC3E-62F3E0F8C29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EE864-37E1-4BB5-9D06-6A8D846E41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818C38-430C-4B1F-8F9F-2CE494C7AD05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DCFAE-1D42-48C9-B871-C7802A2551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83229-AF36-44FB-868E-77E58E8369E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B8C19F-8196-48F4-BDAE-4BBC562DB2C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847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580BB-B3EA-4DCC-A13D-B0CA2FD6A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7A54A-2F8D-4531-A7AA-AC7EFC4E5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78A30-707E-43BF-B2F3-B99608879BD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AC4CA3-271C-48DB-9BC4-0C88B9F180F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32251-784B-47F9-99F2-E7194664DC36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F73E5A-D24E-492D-B31C-55BD2EDDE3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6010B2-0452-4AE6-A07D-B9C82833D25E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A0C071-64AC-4147-8A58-1889721D291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0B338A-9F85-4764-9AF0-776889B3249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F350D0-5411-4957-BB33-F74600DDD59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579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44BE-A66D-47A5-8B86-ABA1750546A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FD519F-29B2-4695-83AA-196534023DB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5E0A9B-598E-4574-B59C-7902EFB82BCB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30CFD-D164-4FAB-8F90-F3727D4B00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454F1-333F-4BEE-802E-6A115075E5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A25A83-BBB2-4284-9A2D-BA7B7D42E9E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338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A922B-7A4F-4071-822D-9316D97D56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BFBB9E-E16D-4033-8E84-C897165EF4DE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059BE-A715-423F-BB41-B03781BD6F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17C62-F976-457F-8D4F-A214C6216A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939259-7AF0-48B8-B837-72B1D89F7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7313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01C2-1062-4636-ABD1-EFFAE00815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1A959-A4BD-498A-9011-1ACD155E22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0981B-155C-4D97-AA9E-257644CAF6C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ACD53-0531-43FB-A7BF-FE2D4C07959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DCA237-4DF6-4987-AE7F-8AE8B8CBADA8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2D07D-BFEF-4FCB-9C0B-ACE657F194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D71A5-64BD-4246-B45C-20AC0F3D952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DAB78B-5F3B-4EFB-99FC-7DB4C26E05A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25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5C84-654E-439F-948A-835F636B2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EDF840-0FA8-456A-BD8A-12976EC19E44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24CFB-5FA2-4E5E-85D9-1F821013205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E8A80-869B-4A14-A213-29AC6D38B4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62923B-5971-4608-A2EB-63F0F9BC6A3C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FB2AF-C722-4432-8D2C-11A17BB034B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BFF86-3EFA-47DF-8D40-739EF5DADB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C7EE53-F73D-46A3-912C-F09784F12AB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629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41071D-5B17-4E41-B389-44234ACCC9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81D38-0081-4E01-867C-312532CDCE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1C2EB-F1D1-46DD-9F2D-84BA1F9A047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21FE18A8-4057-406E-B4F1-F721B30A0564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DCD82-2558-4890-B76F-450B4F62474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2A9DE-695F-46A2-A9C7-BB66C352845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4C4E783-DD2C-44C7-AC51-9B993EE1F7E1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3" r:id="rId13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686B0-25DC-4B2A-A3E4-872CC3A8D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51" y="228600"/>
            <a:ext cx="11151912" cy="6232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234C6-9A89-48BD-B780-0A0988CB06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47806"/>
            <a:ext cx="11151912" cy="20313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fade/>
  </p:transition>
  <p:txStyles>
    <p:titleStyle>
      <a:lvl1pPr marL="0" marR="0" lvl="0" indent="0" algn="l" defTabSz="933008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500" b="0" i="0" u="none" strike="noStrike" kern="1200" cap="none" spc="-102" baseline="0">
          <a:solidFill>
            <a:srgbClr val="000000"/>
          </a:solidFill>
          <a:uFillTx/>
          <a:latin typeface="Candara" pitchFamily="34"/>
          <a:cs typeface="Arial"/>
        </a:defRPr>
      </a:lvl1pPr>
    </p:titleStyle>
    <p:bodyStyle>
      <a:lvl1pPr marL="469763" marR="0" lvl="0" indent="-469763" algn="l" defTabSz="933008" rtl="0" fontAlgn="auto" hangingPunct="1">
        <a:lnSpc>
          <a:spcPct val="90000"/>
        </a:lnSpc>
        <a:spcBef>
          <a:spcPts val="800"/>
        </a:spcBef>
        <a:spcAft>
          <a:spcPts val="0"/>
        </a:spcAft>
        <a:buSzPts val="2969"/>
        <a:buBlip>
          <a:blip r:embed="rId13"/>
        </a:buBlip>
        <a:tabLst/>
        <a:defRPr lang="en-US" sz="33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1pPr>
      <a:lvl2pPr marL="873105" marR="0" lvl="1" indent="-403341" algn="l" defTabSz="933008" rtl="0" fontAlgn="auto" hangingPunct="1">
        <a:lnSpc>
          <a:spcPct val="90000"/>
        </a:lnSpc>
        <a:spcBef>
          <a:spcPts val="700"/>
        </a:spcBef>
        <a:spcAft>
          <a:spcPts val="0"/>
        </a:spcAft>
        <a:buSzPts val="2609"/>
        <a:buBlip>
          <a:blip r:embed="rId14"/>
        </a:buBlip>
        <a:tabLst/>
        <a:defRPr lang="en-US" sz="29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2pPr>
      <a:lvl3pPr marL="1284549" marR="0" lvl="2" indent="-411443" algn="l" defTabSz="933008" rtl="0" fontAlgn="auto" hangingPunct="1">
        <a:lnSpc>
          <a:spcPct val="90000"/>
        </a:lnSpc>
        <a:spcBef>
          <a:spcPts val="600"/>
        </a:spcBef>
        <a:spcAft>
          <a:spcPts val="0"/>
        </a:spcAft>
        <a:buSzPts val="2160"/>
        <a:buBlip>
          <a:blip r:embed="rId14"/>
        </a:buBlip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3pPr>
      <a:lvl4pPr marL="1637681" marR="0" lvl="3" indent="-353132" algn="l" defTabSz="933008" rtl="0" fontAlgn="auto" hangingPunct="1">
        <a:lnSpc>
          <a:spcPct val="90000"/>
        </a:lnSpc>
        <a:spcBef>
          <a:spcPts val="500"/>
        </a:spcBef>
        <a:spcAft>
          <a:spcPts val="0"/>
        </a:spcAft>
        <a:buSzPts val="1800"/>
        <a:buBlip>
          <a:blip r:embed="rId14"/>
        </a:buBlip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4pPr>
      <a:lvl5pPr marL="1981093" marR="0" lvl="4" indent="-343412" algn="l" defTabSz="933008" rtl="0" fontAlgn="auto" hangingPunct="1">
        <a:lnSpc>
          <a:spcPct val="90000"/>
        </a:lnSpc>
        <a:spcBef>
          <a:spcPts val="500"/>
        </a:spcBef>
        <a:spcAft>
          <a:spcPts val="0"/>
        </a:spcAft>
        <a:buSzPts val="1800"/>
        <a:buBlip>
          <a:blip r:embed="rId14"/>
        </a:buBlip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10"/>
            <a:ext cx="11151916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681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</p:sldLayoutIdLst>
  <p:transition>
    <p:fade/>
  </p:transition>
  <p:txStyles>
    <p:titleStyle>
      <a:lvl1pPr algn="l" defTabSz="933007" rtl="0" eaLnBrk="1" latinLnBrk="0" hangingPunct="1">
        <a:lnSpc>
          <a:spcPct val="90000"/>
        </a:lnSpc>
        <a:spcBef>
          <a:spcPct val="0"/>
        </a:spcBef>
        <a:buNone/>
        <a:defRPr lang="en-US" sz="4500" b="0" kern="1200" cap="none" spc="-102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Candara" pitchFamily="34" charset="0"/>
          <a:ea typeface="+mn-ea"/>
          <a:cs typeface="Arial" charset="0"/>
        </a:defRPr>
      </a:lvl1pPr>
    </p:titleStyle>
    <p:bodyStyle>
      <a:lvl1pPr marL="469761" indent="-469761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3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1pPr>
      <a:lvl2pPr marL="873107" indent="-403346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9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2pPr>
      <a:lvl3pPr marL="1284553" indent="-411443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3pPr>
      <a:lvl4pPr marL="1637684" indent="-353129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4pPr>
      <a:lvl5pPr marL="1981094" indent="-343412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5pPr>
      <a:lvl6pPr marL="2565762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2266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8768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5269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502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30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5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6008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014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201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imontcousins.azurewebsites.net/does-the-language-you-use-make-a-difference-revisited/" TargetMode="External"/><Relationship Id="rId2" Type="http://schemas.openxmlformats.org/officeDocument/2006/relationships/hyperlink" Target="http://www2.nationalgrid.com/uk/services/balancing-services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re.ed.ac.uk/ws/portalfiles/portal/17084823/Milner_R_1982_How_ML_Evolved.pdf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affe-fsharp/Giraffe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affe-fsharp/Giraffe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5.0" TargetMode="Externa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fsprojects.github.io/FSharp.Data/images/json.gif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4826-666D-4F3C-AF7E-B3974E5DB082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GB"/>
              <a:t>Narratives in </a:t>
            </a:r>
            <a:br>
              <a:rPr lang="en-GB"/>
            </a:br>
            <a:r>
              <a:rPr lang="en-GB"/>
              <a:t>The Early History of F#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5BB32-B2EB-41FD-9955-DF31ECEAD1F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GB"/>
              <a:t>Don Syme, Researcher and Community Contributor, Microsoft</a:t>
            </a:r>
          </a:p>
          <a:p>
            <a:pPr lvl="0"/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A2D11F-F9A0-4846-A457-5A8F77089C9B}"/>
              </a:ext>
            </a:extLst>
          </p:cNvPr>
          <p:cNvSpPr txBox="1"/>
          <p:nvPr/>
        </p:nvSpPr>
        <p:spPr>
          <a:xfrm>
            <a:off x="1665753" y="2115628"/>
            <a:ext cx="2090263" cy="3170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as It Was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(~1997)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91508-5346-42F4-9B92-286FDECE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420" y="428625"/>
            <a:ext cx="6734171" cy="600074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EB653-550A-48D6-8D67-D19A074B660A}"/>
              </a:ext>
            </a:extLst>
          </p:cNvPr>
          <p:cNvSpPr txBox="1"/>
          <p:nvPr/>
        </p:nvSpPr>
        <p:spPr>
          <a:xfrm>
            <a:off x="336276" y="606180"/>
            <a:ext cx="4858710" cy="35394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Today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Practical Strongly Typed Functional  Programming Techniques are Used Everywhere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CAD64-FD25-4D10-B7D4-59585E10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892" y="1136405"/>
            <a:ext cx="2503055" cy="2126449"/>
          </a:xfrm>
          <a:prstGeom prst="rect">
            <a:avLst/>
          </a:prstGeom>
        </p:spPr>
      </p:pic>
      <p:pic>
        <p:nvPicPr>
          <p:cNvPr id="5124" name="Picture 4" descr="Functional Programming in Python: When and How to Use It – Real Python">
            <a:extLst>
              <a:ext uri="{FF2B5EF4-FFF2-40B4-BE49-F238E27FC236}">
                <a16:creationId xmlns:a16="http://schemas.microsoft.com/office/drawing/2014/main" id="{BF7E3CCD-C82F-416F-882D-734CACB39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075" y="1488937"/>
            <a:ext cx="3153630" cy="177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unctional Programming in JavaScript | Learn Pure &amp;amp; Impure Functions">
            <a:extLst>
              <a:ext uri="{FF2B5EF4-FFF2-40B4-BE49-F238E27FC236}">
                <a16:creationId xmlns:a16="http://schemas.microsoft.com/office/drawing/2014/main" id="{7CF40754-FFC0-4CCE-9C10-F6AC085E9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" r="52739" b="8627"/>
          <a:stretch/>
        </p:blipFill>
        <p:spPr bwMode="auto">
          <a:xfrm>
            <a:off x="9175599" y="3595147"/>
            <a:ext cx="2299843" cy="224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unctional Programming in C#: Classic Programming Techniques for Modern  Projects: Sturm, Oliver: 9780470744581: Amazon.com: Books">
            <a:extLst>
              <a:ext uri="{FF2B5EF4-FFF2-40B4-BE49-F238E27FC236}">
                <a16:creationId xmlns:a16="http://schemas.microsoft.com/office/drawing/2014/main" id="{EFCBEEED-F132-4490-8AD0-596CE6F0E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436" y="4034282"/>
            <a:ext cx="1535146" cy="193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Learn Functional Programming in Java - Full Course">
            <a:extLst>
              <a:ext uri="{FF2B5EF4-FFF2-40B4-BE49-F238E27FC236}">
                <a16:creationId xmlns:a16="http://schemas.microsoft.com/office/drawing/2014/main" id="{ECCC34C6-B2C7-49FF-B21D-2535ECCB7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978" y="2598538"/>
            <a:ext cx="2952750" cy="166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Elm, original, wordmark, logo Free Icon of Devicon">
            <a:extLst>
              <a:ext uri="{FF2B5EF4-FFF2-40B4-BE49-F238E27FC236}">
                <a16:creationId xmlns:a16="http://schemas.microsoft.com/office/drawing/2014/main" id="{71305C61-21FA-42FC-93C3-4DABAB5A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973" y="3097214"/>
            <a:ext cx="1798648" cy="179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hy we use Kotlin for Android Application Development | by RIAG Digital |  RIAG Digital Techblog | Medium">
            <a:extLst>
              <a:ext uri="{FF2B5EF4-FFF2-40B4-BE49-F238E27FC236}">
                <a16:creationId xmlns:a16="http://schemas.microsoft.com/office/drawing/2014/main" id="{F75D2D52-13F1-4219-B68F-55876DB4F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812" y="4676701"/>
            <a:ext cx="2407215" cy="139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F6BBC9-E259-43FF-81F3-772E9DF62E83}"/>
              </a:ext>
            </a:extLst>
          </p:cNvPr>
          <p:cNvSpPr txBox="1"/>
          <p:nvPr/>
        </p:nvSpPr>
        <p:spPr>
          <a:xfrm>
            <a:off x="254655" y="622469"/>
            <a:ext cx="4975945" cy="35394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Today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Practical Strongly Typed Functional  Programming Languages are Usable Everywhere</a:t>
            </a:r>
          </a:p>
        </p:txBody>
      </p:sp>
      <p:pic>
        <p:nvPicPr>
          <p:cNvPr id="6146" name="Picture 2" descr="Hands On F# - Rezwan&amp;#39;s Blog">
            <a:extLst>
              <a:ext uri="{FF2B5EF4-FFF2-40B4-BE49-F238E27FC236}">
                <a16:creationId xmlns:a16="http://schemas.microsoft.com/office/drawing/2014/main" id="{39430FFE-0E44-4795-84BE-0512275F6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646" y="816975"/>
            <a:ext cx="2294976" cy="107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cala (programming language) - Wikipedia">
            <a:extLst>
              <a:ext uri="{FF2B5EF4-FFF2-40B4-BE49-F238E27FC236}">
                <a16:creationId xmlns:a16="http://schemas.microsoft.com/office/drawing/2014/main" id="{32395BC6-FEDF-498F-ABEF-62D4FB855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473" y="2317412"/>
            <a:ext cx="2238727" cy="102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ow to Learn Apple Swift 5 Online - Macworld UK">
            <a:extLst>
              <a:ext uri="{FF2B5EF4-FFF2-40B4-BE49-F238E27FC236}">
                <a16:creationId xmlns:a16="http://schemas.microsoft.com/office/drawing/2014/main" id="{C3EF1EF8-D3D1-4D77-8FBA-F8F52CF0E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427" y="3659142"/>
            <a:ext cx="2051708" cy="115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log | App&amp;#39;n&amp;#39;roll | Venture building company">
            <a:extLst>
              <a:ext uri="{FF2B5EF4-FFF2-40B4-BE49-F238E27FC236}">
                <a16:creationId xmlns:a16="http://schemas.microsoft.com/office/drawing/2014/main" id="{61480126-C86B-4BC1-B8F0-B4C9102FA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597" y="1072381"/>
            <a:ext cx="2381471" cy="124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sar - Intelligible semi-automated reasoning">
            <a:extLst>
              <a:ext uri="{FF2B5EF4-FFF2-40B4-BE49-F238E27FC236}">
                <a16:creationId xmlns:a16="http://schemas.microsoft.com/office/drawing/2014/main" id="{8A13646D-FBAC-4129-826C-A599D2E67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36" y="3513896"/>
            <a:ext cx="1905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/mildlypenis - Coq is a programming language / formal theorem prover. This is its logo.">
            <a:extLst>
              <a:ext uri="{FF2B5EF4-FFF2-40B4-BE49-F238E27FC236}">
                <a16:creationId xmlns:a16="http://schemas.microsoft.com/office/drawing/2014/main" id="{02F3BF38-BDB8-4D6D-84C5-72F94E1F3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10" y="4008012"/>
            <a:ext cx="1566311" cy="156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[Family DAG of ML, and related languages, with timeline]">
            <a:extLst>
              <a:ext uri="{FF2B5EF4-FFF2-40B4-BE49-F238E27FC236}">
                <a16:creationId xmlns:a16="http://schemas.microsoft.com/office/drawing/2014/main" id="{9B44194B-4F2A-45F3-9A14-1BFE52D7D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461" y="1097115"/>
            <a:ext cx="4613321" cy="28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ief History of Haskell">
            <a:extLst>
              <a:ext uri="{FF2B5EF4-FFF2-40B4-BE49-F238E27FC236}">
                <a16:creationId xmlns:a16="http://schemas.microsoft.com/office/drawing/2014/main" id="{FD38148A-FCB8-45EB-A6D1-83E6B1972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36" y="4570289"/>
            <a:ext cx="2676671" cy="17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919926-9239-44C5-A272-37B7948DA4ED}"/>
              </a:ext>
            </a:extLst>
          </p:cNvPr>
          <p:cNvSpPr txBox="1"/>
          <p:nvPr/>
        </p:nvSpPr>
        <p:spPr>
          <a:xfrm>
            <a:off x="430152" y="407026"/>
            <a:ext cx="4829604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Rollback to 80s-90s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Strongly typed </a:t>
            </a:r>
            <a:r>
              <a:rPr lang="en-GB" sz="2800" dirty="0">
                <a:solidFill>
                  <a:srgbClr val="000000"/>
                </a:solidFill>
                <a:latin typeface="Calibri"/>
              </a:rPr>
              <a:t>FP was</a:t>
            </a: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small but active tribe.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Rooted in theorem proving, theory, Standard ML, Haskell, OCaml, experiments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36423-BA46-4227-9A0B-0B12860B9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403" y="338523"/>
            <a:ext cx="3027718" cy="17896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AFEA3A-A633-4E92-AB2B-03007FAEE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012" y="2965651"/>
            <a:ext cx="1120112" cy="141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F650E-9D34-4391-855E-BACCB3E33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5877" y="5152196"/>
            <a:ext cx="3345244" cy="1135962"/>
          </a:xfrm>
          <a:prstGeom prst="rect">
            <a:avLst/>
          </a:prstGeom>
        </p:spPr>
      </p:pic>
      <p:pic>
        <p:nvPicPr>
          <p:cNvPr id="1030" name="Picture 6" descr="Index of /pub/wikimedia/images/wikipedia/fi/8/81/">
            <a:extLst>
              <a:ext uri="{FF2B5EF4-FFF2-40B4-BE49-F238E27FC236}">
                <a16:creationId xmlns:a16="http://schemas.microsoft.com/office/drawing/2014/main" id="{8DDB93EE-020F-4545-8F84-ED1012F88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583" y="118650"/>
            <a:ext cx="1394212" cy="80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103CAE-C8B5-4081-8903-BDA6521FAFA9}"/>
              </a:ext>
            </a:extLst>
          </p:cNvPr>
          <p:cNvSpPr txBox="1"/>
          <p:nvPr/>
        </p:nvSpPr>
        <p:spPr>
          <a:xfrm>
            <a:off x="301047" y="1283178"/>
            <a:ext cx="4907347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Object-Oriented Tidal Wave, 1986-1998</a:t>
            </a:r>
          </a:p>
        </p:txBody>
      </p:sp>
      <p:pic>
        <p:nvPicPr>
          <p:cNvPr id="3" name="Picture 2" descr="911-tidal-wave-04">
            <a:extLst>
              <a:ext uri="{FF2B5EF4-FFF2-40B4-BE49-F238E27FC236}">
                <a16:creationId xmlns:a16="http://schemas.microsoft.com/office/drawing/2014/main" id="{C65A3F8A-6C10-4539-A38F-5B6FB914C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78179" y="1008180"/>
            <a:ext cx="6057323" cy="40401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12BE7C1-506D-496A-A9BF-5632BE726614}"/>
              </a:ext>
            </a:extLst>
          </p:cNvPr>
          <p:cNvSpPr/>
          <p:nvPr/>
        </p:nvSpPr>
        <p:spPr>
          <a:xfrm>
            <a:off x="-85229" y="3304385"/>
            <a:ext cx="5679897" cy="304698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A story in itself, colossal impact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Platform Companies (</a:t>
            </a:r>
            <a:r>
              <a:rPr lang="en-GB" sz="24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Obj</a:t>
            </a: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-C, C++, 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Microsoft (C++, 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CS Academia (Java)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Every Programming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2876C-7479-4FA2-A3CD-491C773DC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8" y="3207128"/>
            <a:ext cx="4486275" cy="590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364668-E445-4219-A4FC-2B18A19204F3}"/>
              </a:ext>
            </a:extLst>
          </p:cNvPr>
          <p:cNvSpPr txBox="1"/>
          <p:nvPr/>
        </p:nvSpPr>
        <p:spPr>
          <a:xfrm>
            <a:off x="288759" y="1258278"/>
            <a:ext cx="3962808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1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Find something else to believe in</a:t>
            </a:r>
          </a:p>
        </p:txBody>
      </p:sp>
      <p:pic>
        <p:nvPicPr>
          <p:cNvPr id="3" name="Picture 2" descr="Explainer: what is postmodernism?">
            <a:extLst>
              <a:ext uri="{FF2B5EF4-FFF2-40B4-BE49-F238E27FC236}">
                <a16:creationId xmlns:a16="http://schemas.microsoft.com/office/drawing/2014/main" id="{1CD8C309-F440-4D32-BCE8-17B61E89F0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7835" y="711202"/>
            <a:ext cx="7182657" cy="479083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A4E1DE-E4DE-4D22-84D2-A457DB1C54A0}"/>
              </a:ext>
            </a:extLst>
          </p:cNvPr>
          <p:cNvSpPr txBox="1"/>
          <p:nvPr/>
        </p:nvSpPr>
        <p:spPr>
          <a:xfrm>
            <a:off x="291529" y="1228397"/>
            <a:ext cx="4462272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2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Retreat to the fort!  </a:t>
            </a: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Focus on F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oundations! Focus on Pure Functional!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 descr="I Love Logic: College Ruled Journal - Blank Lined Notebook: Amazon.co.uk:  Skinner, J M: 9781070813820: Books">
            <a:extLst>
              <a:ext uri="{FF2B5EF4-FFF2-40B4-BE49-F238E27FC236}">
                <a16:creationId xmlns:a16="http://schemas.microsoft.com/office/drawing/2014/main" id="{1A826504-A0E7-483D-9D52-0467C3B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5920" y="331561"/>
            <a:ext cx="3734446" cy="55997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70" name="Picture 2" descr="A Theory of Objects (Monographs in Computer Science): Amazon.co.uk: Martin  Abadi, L. Cardelli: 9780387947754: Books">
            <a:extLst>
              <a:ext uri="{FF2B5EF4-FFF2-40B4-BE49-F238E27FC236}">
                <a16:creationId xmlns:a16="http://schemas.microsoft.com/office/drawing/2014/main" id="{B812CBDE-764A-435B-B438-144B1AD9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139" y="3429000"/>
            <a:ext cx="2022109" cy="320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37D072D-0177-42CE-9CFD-E33AE716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096" y="3885546"/>
            <a:ext cx="1717900" cy="254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C97B5B-E5FB-4A0D-9235-24ED88F0E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910" y="5515879"/>
            <a:ext cx="3929961" cy="11157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5FAF4E-8AF8-4FF3-99D1-088F50D71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071" y="36907"/>
            <a:ext cx="4029075" cy="1028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174" name="Picture 6" descr="GitHub - thinkphp/haskell-training: Experiments with Haskell.">
            <a:extLst>
              <a:ext uri="{FF2B5EF4-FFF2-40B4-BE49-F238E27FC236}">
                <a16:creationId xmlns:a16="http://schemas.microsoft.com/office/drawing/2014/main" id="{A3E4E421-F3EA-4A7E-BB13-A8016345C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68" y="4791886"/>
            <a:ext cx="410527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A4E1DE-E4DE-4D22-84D2-A457DB1C54A0}"/>
              </a:ext>
            </a:extLst>
          </p:cNvPr>
          <p:cNvSpPr txBox="1"/>
          <p:nvPr/>
        </p:nvSpPr>
        <p:spPr>
          <a:xfrm>
            <a:off x="469441" y="1228397"/>
            <a:ext cx="4462272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3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Verify the stuff using functional/theory tools!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3318" name="Picture 6" descr="Extended Static Checking for Java Cormac Flanagan Joint">
            <a:extLst>
              <a:ext uri="{FF2B5EF4-FFF2-40B4-BE49-F238E27FC236}">
                <a16:creationId xmlns:a16="http://schemas.microsoft.com/office/drawing/2014/main" id="{DFF72516-A1DF-48D8-9A30-E6415D01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30" y="622789"/>
            <a:ext cx="3741615" cy="280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PT - The Static Driver Verifier Research Platform PowerPoint Presentation  - ID:3371111">
            <a:extLst>
              <a:ext uri="{FF2B5EF4-FFF2-40B4-BE49-F238E27FC236}">
                <a16:creationId xmlns:a16="http://schemas.microsoft.com/office/drawing/2014/main" id="{70FB51AA-3500-41DD-AD13-4D10D97C7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289" y="2336800"/>
            <a:ext cx="4840328" cy="36302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Spec# – Programming Methodology Group | ETH Zurich">
            <a:extLst>
              <a:ext uri="{FF2B5EF4-FFF2-40B4-BE49-F238E27FC236}">
                <a16:creationId xmlns:a16="http://schemas.microsoft.com/office/drawing/2014/main" id="{32805775-26C1-4BDF-9646-87022943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712" y="3868128"/>
            <a:ext cx="3295650" cy="2705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370A4-DD67-4518-9779-90E1FE6AC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483" y="4865930"/>
            <a:ext cx="4333875" cy="1857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839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6CD00E-2544-42CC-A79B-BBBFD491B1DD}"/>
              </a:ext>
            </a:extLst>
          </p:cNvPr>
          <p:cNvSpPr txBox="1"/>
          <p:nvPr/>
        </p:nvSpPr>
        <p:spPr>
          <a:xfrm>
            <a:off x="217063" y="1314795"/>
            <a:ext cx="5204560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4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Oh yeah! Get my language running on those object VMs!</a:t>
            </a: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CBBE7-40AE-4997-A982-95970FFD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697" y="2955512"/>
            <a:ext cx="2341624" cy="504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E961B-2401-474E-A4C3-B478578F4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47" y="3613562"/>
            <a:ext cx="5084912" cy="12306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4682A2-8DA8-451F-B34C-F18AB8E79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83350"/>
            <a:ext cx="5204559" cy="12135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A4749-FB43-4959-8BC8-B6E8EE970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3598" y="3790341"/>
            <a:ext cx="2854387" cy="13930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218" name="Picture 2" descr="InterOperate (@inter_operate) | Twitter">
            <a:extLst>
              <a:ext uri="{FF2B5EF4-FFF2-40B4-BE49-F238E27FC236}">
                <a16:creationId xmlns:a16="http://schemas.microsoft.com/office/drawing/2014/main" id="{2ABB6688-28BD-47ED-B245-C6D0C870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650" y="272493"/>
            <a:ext cx="2683019" cy="268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740AA5-6840-4A4B-86F6-6706637BCDD2}"/>
              </a:ext>
            </a:extLst>
          </p:cNvPr>
          <p:cNvSpPr txBox="1"/>
          <p:nvPr/>
        </p:nvSpPr>
        <p:spPr>
          <a:xfrm>
            <a:off x="612701" y="987280"/>
            <a:ext cx="3901799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5</a:t>
            </a: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Rationally deconstruct Functional and Object Programming</a:t>
            </a:r>
          </a:p>
        </p:txBody>
      </p:sp>
      <p:pic>
        <p:nvPicPr>
          <p:cNvPr id="2050" name="Picture 2" descr="Deconstruction">
            <a:extLst>
              <a:ext uri="{FF2B5EF4-FFF2-40B4-BE49-F238E27FC236}">
                <a16:creationId xmlns:a16="http://schemas.microsoft.com/office/drawing/2014/main" id="{86C8D7F0-2AB0-4749-991E-AFE532ED9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07" y="664914"/>
            <a:ext cx="4111402" cy="217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CBCB2A-B2C6-44D4-9992-7BA400D99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122" y="3187883"/>
            <a:ext cx="5103771" cy="28708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D62A40-C629-4FDE-AF2B-9CA43EADDA0A}"/>
              </a:ext>
            </a:extLst>
          </p:cNvPr>
          <p:cNvSpPr txBox="1"/>
          <p:nvPr/>
        </p:nvSpPr>
        <p:spPr>
          <a:xfrm>
            <a:off x="1847686" y="920621"/>
            <a:ext cx="8496628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meta-talk about a meta-language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Not a recap of the paper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From 1970s to 2015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From Milner, Newey, Morris to Microsoft and Open Source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580DFD-70DF-4C29-B7B5-B0ACD7F80D96}"/>
              </a:ext>
            </a:extLst>
          </p:cNvPr>
          <p:cNvSpPr txBox="1"/>
          <p:nvPr/>
        </p:nvSpPr>
        <p:spPr>
          <a:xfrm>
            <a:off x="923285" y="894164"/>
            <a:ext cx="3774831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6a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Seek a synthesis!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Make Functional Languages more Object-Oriented!</a:t>
            </a:r>
          </a:p>
        </p:txBody>
      </p:sp>
      <p:pic>
        <p:nvPicPr>
          <p:cNvPr id="3074" name="Picture 2" descr="Community – OCaml">
            <a:extLst>
              <a:ext uri="{FF2B5EF4-FFF2-40B4-BE49-F238E27FC236}">
                <a16:creationId xmlns:a16="http://schemas.microsoft.com/office/drawing/2014/main" id="{72997389-82C4-40DA-9E39-DE8A8E851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91" y="35199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79ECC2-60E3-4901-9E42-929864596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20" y="2639334"/>
            <a:ext cx="5438775" cy="1257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7897F20-3CBA-4CBC-95CF-AD9C2A46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609" y="1217667"/>
            <a:ext cx="138112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5C6F948-7C3C-4DC2-BC97-766B3B52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854" y="4122390"/>
            <a:ext cx="2925536" cy="202638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4530E2-A8F8-4090-A1B1-C57FF7AE3139}"/>
              </a:ext>
            </a:extLst>
          </p:cNvPr>
          <p:cNvSpPr txBox="1"/>
          <p:nvPr/>
        </p:nvSpPr>
        <p:spPr>
          <a:xfrm>
            <a:off x="861288" y="920621"/>
            <a:ext cx="3907386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6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b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Seek a synthesis!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Make Object-Oriented Languages more Functional!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523E2C-6E95-4223-B229-55F3F6C53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15" y="4597474"/>
            <a:ext cx="20955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A375AD-A255-41F9-9A36-43E07CAA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99" y="514963"/>
            <a:ext cx="4896744" cy="1768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D9D48-4D4D-4986-87B2-D06EEC888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043" y="2460064"/>
            <a:ext cx="4229100" cy="1228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F5D0A-9657-4E55-98E8-813EF16FC4EF}"/>
              </a:ext>
            </a:extLst>
          </p:cNvPr>
          <p:cNvSpPr txBox="1"/>
          <p:nvPr/>
        </p:nvSpPr>
        <p:spPr>
          <a:xfrm>
            <a:off x="6627279" y="5845249"/>
            <a:ext cx="358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 many other more recent examples</a:t>
            </a:r>
          </a:p>
        </p:txBody>
      </p:sp>
      <p:pic>
        <p:nvPicPr>
          <p:cNvPr id="4100" name="Picture 4" descr="Oracle updates Java two weeks early to address more security  vulnerabilities - The Verge">
            <a:extLst>
              <a:ext uri="{FF2B5EF4-FFF2-40B4-BE49-F238E27FC236}">
                <a16:creationId xmlns:a16="http://schemas.microsoft.com/office/drawing/2014/main" id="{1E502127-5924-4424-9671-0E82BF12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80" y="3926850"/>
            <a:ext cx="1782288" cy="133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Sharp logo vector">
            <a:extLst>
              <a:ext uri="{FF2B5EF4-FFF2-40B4-BE49-F238E27FC236}">
                <a16:creationId xmlns:a16="http://schemas.microsoft.com/office/drawing/2014/main" id="{800D2C6D-3CE6-416B-A8E0-C6D16AA99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428" y="3849290"/>
            <a:ext cx="1782288" cy="17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Language Course - C++ Logo - 737x692 PNG Download - PNGkit">
            <a:extLst>
              <a:ext uri="{FF2B5EF4-FFF2-40B4-BE49-F238E27FC236}">
                <a16:creationId xmlns:a16="http://schemas.microsoft.com/office/drawing/2014/main" id="{B5ED7FE6-77D7-4AF6-8DBE-CF86C2F8A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9" y="5559499"/>
            <a:ext cx="1122848" cy="102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ω - Wikipedia">
            <a:extLst>
              <a:ext uri="{FF2B5EF4-FFF2-40B4-BE49-F238E27FC236}">
                <a16:creationId xmlns:a16="http://schemas.microsoft.com/office/drawing/2014/main" id="{BB191A59-3E77-46E3-B1D3-9734B0D3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91" y="3589795"/>
            <a:ext cx="1782288" cy="90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767237" y="589245"/>
            <a:ext cx="8657525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Meanwhile…. Over at Microsoft….</a:t>
            </a:r>
          </a:p>
        </p:txBody>
      </p:sp>
      <p:pic>
        <p:nvPicPr>
          <p:cNvPr id="12290" name="Picture 2" descr="Microsoft Research | Logopedia | Fandom">
            <a:extLst>
              <a:ext uri="{FF2B5EF4-FFF2-40B4-BE49-F238E27FC236}">
                <a16:creationId xmlns:a16="http://schemas.microsoft.com/office/drawing/2014/main" id="{A790A91C-9AEF-4B65-828F-2ECA41279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30" y="5075460"/>
            <a:ext cx="4187175" cy="95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indows 95 logo.sys files (logo, logos, logow) : Microsoft : Free Download,  Borrow, and Streaming : Internet Archive">
            <a:extLst>
              <a:ext uri="{FF2B5EF4-FFF2-40B4-BE49-F238E27FC236}">
                <a16:creationId xmlns:a16="http://schemas.microsoft.com/office/drawing/2014/main" id="{05127CBE-9E6B-4B3A-A611-0E60F0B0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32" y="744031"/>
            <a:ext cx="2653612" cy="165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717A1-5965-4FE8-A850-50A6BF81F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905" y="1529467"/>
            <a:ext cx="2910143" cy="16072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298" name="Picture 10" descr="Oct features">
            <a:extLst>
              <a:ext uri="{FF2B5EF4-FFF2-40B4-BE49-F238E27FC236}">
                <a16:creationId xmlns:a16="http://schemas.microsoft.com/office/drawing/2014/main" id="{4E7113F3-11C5-4916-8420-CDDA65A76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29" y="4056945"/>
            <a:ext cx="18002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Netscape Navigator - Wikipedia">
            <a:extLst>
              <a:ext uri="{FF2B5EF4-FFF2-40B4-BE49-F238E27FC236}">
                <a16:creationId xmlns:a16="http://schemas.microsoft.com/office/drawing/2014/main" id="{1B4CB374-2F1F-4480-8866-B4941231D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18" y="2397867"/>
            <a:ext cx="1968366" cy="196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1996-01-23 | ProfessorWay">
            <a:extLst>
              <a:ext uri="{FF2B5EF4-FFF2-40B4-BE49-F238E27FC236}">
                <a16:creationId xmlns:a16="http://schemas.microsoft.com/office/drawing/2014/main" id="{64CC7821-C729-4DE7-B962-CA8ABC5F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483" y="1537026"/>
            <a:ext cx="26193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NET – Logos Download">
            <a:extLst>
              <a:ext uri="{FF2B5EF4-FFF2-40B4-BE49-F238E27FC236}">
                <a16:creationId xmlns:a16="http://schemas.microsoft.com/office/drawing/2014/main" id="{E94DAB33-4F86-4465-BBB7-3C92A9A3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457" y="3503835"/>
            <a:ext cx="29146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17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545856" y="1905506"/>
            <a:ext cx="9311441" cy="30469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worlds of Robin Milner and Bill Gates collide!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All the tribes of computer science descend on Microsoft and Microsoft Research!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Much early work centred on .NET</a:t>
            </a:r>
          </a:p>
        </p:txBody>
      </p:sp>
    </p:spTree>
    <p:extLst>
      <p:ext uri="{BB962C8B-B14F-4D97-AF65-F5344CB8AC3E}">
        <p14:creationId xmlns:p14="http://schemas.microsoft.com/office/powerpoint/2010/main" val="1919694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333689" y="660274"/>
            <a:ext cx="5881036" cy="60016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.NET Generics (1998-2004)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Breaking through the nominal, class-based Object-Oriented wall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Built on GJ, Pizza by Wadler/Odersky et 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“Puts .NET 20 years ahead”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50BC1-52D7-4823-B82E-15018B5FA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186" y="0"/>
            <a:ext cx="473704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31566-1EA0-41B4-A429-AC76BFD3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25" y="2612557"/>
            <a:ext cx="5339506" cy="7009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767237" y="1166842"/>
            <a:ext cx="8657525" cy="45243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By 2002 .NET Generics was safely landed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However, C# 2.0 was still, from the strongly-typed FP perspective, verbose, unusable, untrustworthy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Sample after sample showed 3x-5x code size difference for like-for-like, full of null checking etc.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668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Segoe UI Light" panose="020B0502040204020203" pitchFamily="34" charset="0"/>
              </a:rPr>
              <a:t>A later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90493" y="2061699"/>
            <a:ext cx="2914260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350,000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C# OO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by offshore team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48182" y="3500963"/>
            <a:ext cx="2986908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robust F#, with 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parallel +more features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8171" y="5254212"/>
            <a:ext cx="3718907" cy="634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825" dirty="0"/>
              <a:t>An application to evaluate the revenue due from </a:t>
            </a:r>
            <a:r>
              <a:rPr lang="en-GB" sz="825" dirty="0">
                <a:hlinkClick r:id="rId2"/>
              </a:rPr>
              <a:t>Balancing Services</a:t>
            </a:r>
            <a:r>
              <a:rPr lang="en-GB" sz="825" dirty="0"/>
              <a:t> contracts in the UK energy industry</a:t>
            </a:r>
          </a:p>
          <a:p>
            <a:endParaRPr lang="en-GB" sz="825" dirty="0"/>
          </a:p>
          <a:p>
            <a:r>
              <a:rPr lang="en-GB" sz="825" dirty="0">
                <a:hlinkClick r:id="rId3"/>
              </a:rPr>
              <a:t>http://simontcousins.azurewebsites.net/does-the-language-you-use-make-a-difference-revisited/</a:t>
            </a:r>
            <a:r>
              <a:rPr lang="en-GB" sz="825" dirty="0"/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708" y="1822771"/>
            <a:ext cx="5410739" cy="16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4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77" y="1417982"/>
            <a:ext cx="8429457" cy="416118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01929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2004061" y="1536174"/>
            <a:ext cx="8183878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F# 1.0 was born from an obsessive compulsion - “we must do this or else what else are we here for?”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desire to ensure strongly-typed FP was a real option in the 2000s</a:t>
            </a:r>
          </a:p>
        </p:txBody>
      </p:sp>
    </p:spTree>
    <p:extLst>
      <p:ext uri="{BB962C8B-B14F-4D97-AF65-F5344CB8AC3E}">
        <p14:creationId xmlns:p14="http://schemas.microsoft.com/office/powerpoint/2010/main" val="4230149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lage brand revived with D12 hypercar | GRR">
            <a:extLst>
              <a:ext uri="{FF2B5EF4-FFF2-40B4-BE49-F238E27FC236}">
                <a16:creationId xmlns:a16="http://schemas.microsoft.com/office/drawing/2014/main" id="{8D6E20FF-18F4-4861-A39C-18C31FAA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79962" y="563625"/>
            <a:ext cx="3649380" cy="20527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2" descr="Bus engines-Weichai Group">
            <a:extLst>
              <a:ext uri="{FF2B5EF4-FFF2-40B4-BE49-F238E27FC236}">
                <a16:creationId xmlns:a16="http://schemas.microsoft.com/office/drawing/2014/main" id="{E2E5F727-5463-4449-AA8C-CB7E6F31FC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8070732" y="3973659"/>
            <a:ext cx="2486025" cy="1838328"/>
          </a:xfrm>
          <a:prstGeom prst="rect">
            <a:avLst/>
          </a:prstGeom>
          <a:solidFill>
            <a:srgbClr val="FFFFFF">
              <a:alpha val="1000"/>
            </a:srgbClr>
          </a:solidFill>
          <a:ln cap="flat"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2DDD22-523D-4AA4-BF5D-E84B3FD7D948}"/>
              </a:ext>
            </a:extLst>
          </p:cNvPr>
          <p:cNvCxnSpPr/>
          <p:nvPr/>
        </p:nvCxnSpPr>
        <p:spPr>
          <a:xfrm flipV="1">
            <a:off x="9313744" y="2616400"/>
            <a:ext cx="0" cy="12337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86724E-AC97-4CCD-BCA0-E50A58310FD2}"/>
              </a:ext>
            </a:extLst>
          </p:cNvPr>
          <p:cNvSpPr txBox="1"/>
          <p:nvPr/>
        </p:nvSpPr>
        <p:spPr>
          <a:xfrm>
            <a:off x="10556757" y="4976261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.NET Runtime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52306-89F7-407D-8CE8-D448347AEC7B}"/>
              </a:ext>
            </a:extLst>
          </p:cNvPr>
          <p:cNvSpPr txBox="1"/>
          <p:nvPr/>
        </p:nvSpPr>
        <p:spPr>
          <a:xfrm>
            <a:off x="10420399" y="274103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OCaml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37D766-5BC7-434E-AC95-EA783E6814DE}"/>
              </a:ext>
            </a:extLst>
          </p:cNvPr>
          <p:cNvSpPr txBox="1"/>
          <p:nvPr/>
        </p:nvSpPr>
        <p:spPr>
          <a:xfrm>
            <a:off x="8070732" y="5811987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(This is a truck engine)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90A789-DA0D-4E7D-908C-82C0F4677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94" y="707883"/>
            <a:ext cx="6456123" cy="44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5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D62A40-C629-4FDE-AF2B-9CA43EADDA0A}"/>
              </a:ext>
            </a:extLst>
          </p:cNvPr>
          <p:cNvSpPr txBox="1"/>
          <p:nvPr/>
        </p:nvSpPr>
        <p:spPr>
          <a:xfrm>
            <a:off x="2437671" y="1843951"/>
            <a:ext cx="7316644" cy="31700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History is always written selectively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I’ll be explicit about the narratives I’ve chosen</a:t>
            </a:r>
          </a:p>
        </p:txBody>
      </p:sp>
    </p:spTree>
    <p:extLst>
      <p:ext uri="{BB962C8B-B14F-4D97-AF65-F5344CB8AC3E}">
        <p14:creationId xmlns:p14="http://schemas.microsoft.com/office/powerpoint/2010/main" val="2347508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18795" y="305068"/>
            <a:ext cx="8554409" cy="61715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The F# approach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Start with </a:t>
            </a:r>
            <a:r>
              <a:rPr lang="en-GB" sz="3200" kern="0" dirty="0">
                <a:solidFill>
                  <a:srgbClr val="000000"/>
                </a:solidFill>
                <a:latin typeface="Calibri"/>
              </a:rPr>
              <a:t>Caml Core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Stay true to core FP principles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Interoperate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Reuse industrial </a:t>
            </a:r>
            <a:r>
              <a:rPr lang="en-GB" sz="3200" kern="0" dirty="0" err="1">
                <a:solidFill>
                  <a:srgbClr val="000000"/>
                </a:solidFill>
              </a:rPr>
              <a:t>VM+ecosystem</a:t>
            </a:r>
            <a:endParaRPr lang="en-GB" sz="3200" kern="0" dirty="0">
              <a:solidFill>
                <a:srgbClr val="000000"/>
              </a:solidFill>
            </a:endParaRP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Deconstruct OO, FP, find synthesis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Include IDE tooling, REPL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Deliver and apply in industry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Long-term home at Microsoft (Research)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Focused iterative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1384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95797" y="2459504"/>
            <a:ext cx="8400405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Breaking the Rules of the Strongly Typed Functional Tribe 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Beliefs held, Beliefs lost, Beliefs gained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95002AF1-36CA-47B3-8CC7-9BC4F4BFCA10}"/>
              </a:ext>
            </a:extLst>
          </p:cNvPr>
          <p:cNvSpPr txBox="1"/>
          <p:nvPr/>
        </p:nvSpPr>
        <p:spPr>
          <a:xfrm>
            <a:off x="4094298" y="2890391"/>
            <a:ext cx="3580936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Expression-oriented programming</a:t>
            </a:r>
          </a:p>
        </p:txBody>
      </p:sp>
      <p:cxnSp>
        <p:nvCxnSpPr>
          <p:cNvPr id="8192" name="Straight Connector 8191">
            <a:extLst>
              <a:ext uri="{FF2B5EF4-FFF2-40B4-BE49-F238E27FC236}">
                <a16:creationId xmlns:a16="http://schemas.microsoft.com/office/drawing/2014/main" id="{1BB25627-E594-4C6E-A892-AA2E8B0FEB7F}"/>
              </a:ext>
            </a:extLst>
          </p:cNvPr>
          <p:cNvCxnSpPr>
            <a:cxnSpLocks/>
          </p:cNvCxnSpPr>
          <p:nvPr/>
        </p:nvCxnSpPr>
        <p:spPr>
          <a:xfrm flipH="1">
            <a:off x="1953928" y="4149748"/>
            <a:ext cx="2491853" cy="296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FA1E6-96A3-469C-B592-806DCD841AA5}"/>
              </a:ext>
            </a:extLst>
          </p:cNvPr>
          <p:cNvCxnSpPr>
            <a:cxnSpLocks/>
          </p:cNvCxnSpPr>
          <p:nvPr/>
        </p:nvCxnSpPr>
        <p:spPr>
          <a:xfrm>
            <a:off x="6583712" y="4035182"/>
            <a:ext cx="1362698" cy="3260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4F14B0-7B36-4C25-A1A7-9F696E903B82}"/>
              </a:ext>
            </a:extLst>
          </p:cNvPr>
          <p:cNvCxnSpPr>
            <a:cxnSpLocks/>
          </p:cNvCxnSpPr>
          <p:nvPr/>
        </p:nvCxnSpPr>
        <p:spPr>
          <a:xfrm>
            <a:off x="8013590" y="3327956"/>
            <a:ext cx="4362624" cy="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907E6C-FFD4-4091-AD6B-038E6198E347}"/>
              </a:ext>
            </a:extLst>
          </p:cNvPr>
          <p:cNvCxnSpPr>
            <a:cxnSpLocks/>
          </p:cNvCxnSpPr>
          <p:nvPr/>
        </p:nvCxnSpPr>
        <p:spPr>
          <a:xfrm flipV="1">
            <a:off x="6682412" y="-65117"/>
            <a:ext cx="1177840" cy="2854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A98EDC-5221-4EC6-9054-AA80FCCEA60C}"/>
              </a:ext>
            </a:extLst>
          </p:cNvPr>
          <p:cNvCxnSpPr>
            <a:cxnSpLocks/>
          </p:cNvCxnSpPr>
          <p:nvPr/>
        </p:nvCxnSpPr>
        <p:spPr>
          <a:xfrm flipH="1" flipV="1">
            <a:off x="2865685" y="-397298"/>
            <a:ext cx="1456470" cy="314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E77937-FDF2-49F2-93AA-C70B3DADDC6B}"/>
              </a:ext>
            </a:extLst>
          </p:cNvPr>
          <p:cNvCxnSpPr>
            <a:cxnSpLocks/>
          </p:cNvCxnSpPr>
          <p:nvPr/>
        </p:nvCxnSpPr>
        <p:spPr>
          <a:xfrm flipH="1" flipV="1">
            <a:off x="-28200" y="3252323"/>
            <a:ext cx="4122498" cy="30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">
            <a:extLst>
              <a:ext uri="{FF2B5EF4-FFF2-40B4-BE49-F238E27FC236}">
                <a16:creationId xmlns:a16="http://schemas.microsoft.com/office/drawing/2014/main" id="{8A42964F-6A89-4397-967E-5264FD5038D7}"/>
              </a:ext>
            </a:extLst>
          </p:cNvPr>
          <p:cNvSpPr txBox="1"/>
          <p:nvPr/>
        </p:nvSpPr>
        <p:spPr>
          <a:xfrm>
            <a:off x="1058823" y="174940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Parameterization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6F0B43CF-16F3-4145-9FC9-B81DEEDBFEF5}"/>
              </a:ext>
            </a:extLst>
          </p:cNvPr>
          <p:cNvSpPr txBox="1"/>
          <p:nvPr/>
        </p:nvSpPr>
        <p:spPr>
          <a:xfrm>
            <a:off x="4264887" y="1019757"/>
            <a:ext cx="2417525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 definitions, modelling, objects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4D357CC1-1F00-4AF6-9E05-3A51519F871A}"/>
              </a:ext>
            </a:extLst>
          </p:cNvPr>
          <p:cNvSpPr txBox="1"/>
          <p:nvPr/>
        </p:nvSpPr>
        <p:spPr>
          <a:xfrm>
            <a:off x="8117552" y="1361071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Soundness and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aseline="0" dirty="0">
                <a:solidFill>
                  <a:srgbClr val="000000"/>
                </a:solidFill>
                <a:latin typeface="Calibri"/>
              </a:rPr>
              <a:t>Formalization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5" name="TextBox 7">
            <a:extLst>
              <a:ext uri="{FF2B5EF4-FFF2-40B4-BE49-F238E27FC236}">
                <a16:creationId xmlns:a16="http://schemas.microsoft.com/office/drawing/2014/main" id="{B67B87F7-02AF-4ADE-8AA4-408AA017F5B6}"/>
              </a:ext>
            </a:extLst>
          </p:cNvPr>
          <p:cNvSpPr txBox="1"/>
          <p:nvPr/>
        </p:nvSpPr>
        <p:spPr>
          <a:xfrm>
            <a:off x="7946410" y="4497303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Types and Type Inference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175741E9-685D-4333-8739-96426DBA6196}"/>
              </a:ext>
            </a:extLst>
          </p:cNvPr>
          <p:cNvSpPr txBox="1"/>
          <p:nvPr/>
        </p:nvSpPr>
        <p:spPr>
          <a:xfrm>
            <a:off x="3343930" y="5082740"/>
            <a:ext cx="3422630" cy="1569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Computational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aseline="0" dirty="0">
                <a:solidFill>
                  <a:srgbClr val="000000"/>
                </a:solidFill>
                <a:latin typeface="Calibri"/>
              </a:rPr>
              <a:t>modalities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(comprehensions, async, monads, monoids…)</a:t>
            </a:r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28FA9DA7-FDC0-4BBE-BCBA-454695093750}"/>
              </a:ext>
            </a:extLst>
          </p:cNvPr>
          <p:cNvSpPr txBox="1"/>
          <p:nvPr/>
        </p:nvSpPr>
        <p:spPr>
          <a:xfrm>
            <a:off x="619302" y="4035182"/>
            <a:ext cx="2417525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Runtime, ecosystem, interop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40C8363-7714-4F01-90D4-D1879CA65BBE}"/>
              </a:ext>
            </a:extLst>
          </p:cNvPr>
          <p:cNvSpPr txBox="1"/>
          <p:nvPr/>
        </p:nvSpPr>
        <p:spPr>
          <a:xfrm>
            <a:off x="6960145" y="3589170"/>
            <a:ext cx="4930672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Types </a:t>
            </a: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for modelling, perf,  correctness, interop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7E7DCCB-04AF-4B38-835E-6C3890F6F5E8}"/>
              </a:ext>
            </a:extLst>
          </p:cNvPr>
          <p:cNvSpPr txBox="1"/>
          <p:nvPr/>
        </p:nvSpPr>
        <p:spPr>
          <a:xfrm>
            <a:off x="6682412" y="4328025"/>
            <a:ext cx="540301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Hindley-Milner for </a:t>
            </a:r>
            <a:r>
              <a:rPr lang="en-GB" sz="2000" dirty="0">
                <a:solidFill>
                  <a:srgbClr val="000000"/>
                </a:solidFill>
                <a:latin typeface="Calibri"/>
              </a:rPr>
              <a:t>typed succinctness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5002AF1-36CA-47B3-8CC7-9BC4F4BFCA10}"/>
              </a:ext>
            </a:extLst>
          </p:cNvPr>
          <p:cNvSpPr txBox="1"/>
          <p:nvPr/>
        </p:nvSpPr>
        <p:spPr>
          <a:xfrm>
            <a:off x="4279316" y="2891046"/>
            <a:ext cx="3580936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Expression-oriented programming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2BADE39-50E6-4579-94DA-04FD91DA41F8}"/>
              </a:ext>
            </a:extLst>
          </p:cNvPr>
          <p:cNvSpPr txBox="1"/>
          <p:nvPr/>
        </p:nvSpPr>
        <p:spPr>
          <a:xfrm>
            <a:off x="225834" y="446862"/>
            <a:ext cx="2497918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Functors (parameterized large components)</a:t>
            </a:r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2A45897-1AAA-483E-95E7-98EEDABDA692}"/>
              </a:ext>
            </a:extLst>
          </p:cNvPr>
          <p:cNvSpPr txBox="1"/>
          <p:nvPr/>
        </p:nvSpPr>
        <p:spPr>
          <a:xfrm>
            <a:off x="4279316" y="1945596"/>
            <a:ext cx="2491127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Immutable by default, algebraic data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4687139-5061-437B-9EC4-BCFD1CA15E23}"/>
              </a:ext>
            </a:extLst>
          </p:cNvPr>
          <p:cNvSpPr txBox="1"/>
          <p:nvPr/>
        </p:nvSpPr>
        <p:spPr>
          <a:xfrm>
            <a:off x="8611100" y="6343044"/>
            <a:ext cx="3252420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Types for logic and proof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A35BF56-8CB2-473D-8A93-0CA8E24F8D18}"/>
              </a:ext>
            </a:extLst>
          </p:cNvPr>
          <p:cNvSpPr txBox="1"/>
          <p:nvPr/>
        </p:nvSpPr>
        <p:spPr>
          <a:xfrm>
            <a:off x="8446663" y="1397131"/>
            <a:ext cx="2497918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Soundness is supreme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71DED49-4D9B-4F32-92DB-2F53870AA569}"/>
              </a:ext>
            </a:extLst>
          </p:cNvPr>
          <p:cNvSpPr txBox="1"/>
          <p:nvPr/>
        </p:nvSpPr>
        <p:spPr>
          <a:xfrm>
            <a:off x="4279316" y="1249571"/>
            <a:ext cx="2491127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Functional objects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682B2A81-30B4-450C-8CEB-137BF139125E}"/>
              </a:ext>
            </a:extLst>
          </p:cNvPr>
          <p:cNvSpPr txBox="1"/>
          <p:nvPr/>
        </p:nvSpPr>
        <p:spPr>
          <a:xfrm>
            <a:off x="1058823" y="1749409"/>
            <a:ext cx="2417525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Functional abstraction and parameterization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C64F52A4-D695-4871-99E6-9D2601AF08BC}"/>
              </a:ext>
            </a:extLst>
          </p:cNvPr>
          <p:cNvSpPr txBox="1"/>
          <p:nvPr/>
        </p:nvSpPr>
        <p:spPr>
          <a:xfrm>
            <a:off x="7142006" y="1985000"/>
            <a:ext cx="2609315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libri"/>
              </a:rPr>
              <a:t>Initialization soundness, no nulls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875A17F8-DCB7-409E-AD94-59C2D0E7BA43}"/>
              </a:ext>
            </a:extLst>
          </p:cNvPr>
          <p:cNvSpPr txBox="1"/>
          <p:nvPr/>
        </p:nvSpPr>
        <p:spPr>
          <a:xfrm>
            <a:off x="1364086" y="3807983"/>
            <a:ext cx="2417525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“F# types are .NET</a:t>
            </a: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 types, .NET types are F# types”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TextBox 47">
            <a:extLst>
              <a:ext uri="{FF2B5EF4-FFF2-40B4-BE49-F238E27FC236}">
                <a16:creationId xmlns:a16="http://schemas.microsoft.com/office/drawing/2014/main" id="{0EB57736-14F1-4B9D-9ED2-E38D88E4EB23}"/>
              </a:ext>
            </a:extLst>
          </p:cNvPr>
          <p:cNvSpPr txBox="1"/>
          <p:nvPr/>
        </p:nvSpPr>
        <p:spPr>
          <a:xfrm>
            <a:off x="10004736" y="114846"/>
            <a:ext cx="2118063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Languages must have a formal specification!</a:t>
            </a:r>
          </a:p>
        </p:txBody>
      </p:sp>
      <p:sp>
        <p:nvSpPr>
          <p:cNvPr id="29" name="TextBox 46">
            <a:extLst>
              <a:ext uri="{FF2B5EF4-FFF2-40B4-BE49-F238E27FC236}">
                <a16:creationId xmlns:a16="http://schemas.microsoft.com/office/drawing/2014/main" id="{0135CA27-E84B-4BD4-83AA-1910B83CD0BD}"/>
              </a:ext>
            </a:extLst>
          </p:cNvPr>
          <p:cNvSpPr txBox="1"/>
          <p:nvPr/>
        </p:nvSpPr>
        <p:spPr>
          <a:xfrm>
            <a:off x="4020272" y="4511111"/>
            <a:ext cx="2750171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List comprehensions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0A50E5B8-F0D6-4944-83CC-3BBE26B858F2}"/>
              </a:ext>
            </a:extLst>
          </p:cNvPr>
          <p:cNvSpPr txBox="1"/>
          <p:nvPr/>
        </p:nvSpPr>
        <p:spPr>
          <a:xfrm>
            <a:off x="3759952" y="5054055"/>
            <a:ext cx="241752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Monadic notation</a:t>
            </a:r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B43CDFD2-8B55-4915-97C4-9B86D36FF6DF}"/>
              </a:ext>
            </a:extLst>
          </p:cNvPr>
          <p:cNvSpPr txBox="1"/>
          <p:nvPr/>
        </p:nvSpPr>
        <p:spPr>
          <a:xfrm>
            <a:off x="2895792" y="5595369"/>
            <a:ext cx="4159487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Rich, compositional computation notation </a:t>
            </a:r>
            <a:r>
              <a:rPr lang="en-GB" sz="200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(for</a:t>
            </a: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GB" sz="2000" dirty="0">
                <a:solidFill>
                  <a:srgbClr val="000000"/>
                </a:solidFill>
              </a:rPr>
              <a:t>comprehensions, queries, async, monads, monoids, </a:t>
            </a:r>
            <a:r>
              <a:rPr lang="en-GB" sz="2000" dirty="0" err="1">
                <a:solidFill>
                  <a:srgbClr val="000000"/>
                </a:solidFill>
              </a:rPr>
              <a:t>applicatives</a:t>
            </a:r>
            <a:r>
              <a:rPr lang="en-GB" sz="2000" dirty="0">
                <a:solidFill>
                  <a:srgbClr val="000000"/>
                </a:solidFill>
              </a:rPr>
              <a:t>…)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8192" name="Straight Connector 8191">
            <a:extLst>
              <a:ext uri="{FF2B5EF4-FFF2-40B4-BE49-F238E27FC236}">
                <a16:creationId xmlns:a16="http://schemas.microsoft.com/office/drawing/2014/main" id="{1BB25627-E594-4C6E-A892-AA2E8B0FEB7F}"/>
              </a:ext>
            </a:extLst>
          </p:cNvPr>
          <p:cNvCxnSpPr>
            <a:cxnSpLocks/>
          </p:cNvCxnSpPr>
          <p:nvPr/>
        </p:nvCxnSpPr>
        <p:spPr>
          <a:xfrm flipH="1">
            <a:off x="1953928" y="4149748"/>
            <a:ext cx="2491853" cy="296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FA1E6-96A3-469C-B592-806DCD841AA5}"/>
              </a:ext>
            </a:extLst>
          </p:cNvPr>
          <p:cNvCxnSpPr>
            <a:cxnSpLocks/>
          </p:cNvCxnSpPr>
          <p:nvPr/>
        </p:nvCxnSpPr>
        <p:spPr>
          <a:xfrm>
            <a:off x="6583712" y="4035182"/>
            <a:ext cx="1283700" cy="3366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4F14B0-7B36-4C25-A1A7-9F696E903B82}"/>
              </a:ext>
            </a:extLst>
          </p:cNvPr>
          <p:cNvCxnSpPr>
            <a:cxnSpLocks/>
          </p:cNvCxnSpPr>
          <p:nvPr/>
        </p:nvCxnSpPr>
        <p:spPr>
          <a:xfrm>
            <a:off x="8013590" y="3327956"/>
            <a:ext cx="4362624" cy="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907E6C-FFD4-4091-AD6B-038E6198E347}"/>
              </a:ext>
            </a:extLst>
          </p:cNvPr>
          <p:cNvCxnSpPr>
            <a:cxnSpLocks/>
          </p:cNvCxnSpPr>
          <p:nvPr/>
        </p:nvCxnSpPr>
        <p:spPr>
          <a:xfrm flipV="1">
            <a:off x="6682412" y="-65117"/>
            <a:ext cx="1177840" cy="2854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A98EDC-5221-4EC6-9054-AA80FCCEA60C}"/>
              </a:ext>
            </a:extLst>
          </p:cNvPr>
          <p:cNvCxnSpPr>
            <a:cxnSpLocks/>
          </p:cNvCxnSpPr>
          <p:nvPr/>
        </p:nvCxnSpPr>
        <p:spPr>
          <a:xfrm flipH="1" flipV="1">
            <a:off x="2865685" y="-397298"/>
            <a:ext cx="1456470" cy="314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E77937-FDF2-49F2-93AA-C70B3DADDC6B}"/>
              </a:ext>
            </a:extLst>
          </p:cNvPr>
          <p:cNvCxnSpPr>
            <a:cxnSpLocks/>
          </p:cNvCxnSpPr>
          <p:nvPr/>
        </p:nvCxnSpPr>
        <p:spPr>
          <a:xfrm flipH="1" flipV="1">
            <a:off x="-28200" y="3252323"/>
            <a:ext cx="4122498" cy="30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>
            <a:extLst>
              <a:ext uri="{FF2B5EF4-FFF2-40B4-BE49-F238E27FC236}">
                <a16:creationId xmlns:a16="http://schemas.microsoft.com/office/drawing/2014/main" id="{56D4F92D-A629-4EF7-993E-5AF7E024DB7A}"/>
              </a:ext>
            </a:extLst>
          </p:cNvPr>
          <p:cNvSpPr txBox="1"/>
          <p:nvPr/>
        </p:nvSpPr>
        <p:spPr>
          <a:xfrm>
            <a:off x="1058823" y="174940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Parameterization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0A002743-09B9-4E4A-BE5B-8BAE49AD2960}"/>
              </a:ext>
            </a:extLst>
          </p:cNvPr>
          <p:cNvSpPr txBox="1"/>
          <p:nvPr/>
        </p:nvSpPr>
        <p:spPr>
          <a:xfrm>
            <a:off x="4354012" y="105464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 definitions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A395A90A-D23F-42E6-B927-81EB7383B847}"/>
              </a:ext>
            </a:extLst>
          </p:cNvPr>
          <p:cNvSpPr txBox="1"/>
          <p:nvPr/>
        </p:nvSpPr>
        <p:spPr>
          <a:xfrm>
            <a:off x="8473463" y="1372276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Soundness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AA12A66B-CAFB-4E7E-ACAC-828B4E7571FB}"/>
              </a:ext>
            </a:extLst>
          </p:cNvPr>
          <p:cNvSpPr txBox="1"/>
          <p:nvPr/>
        </p:nvSpPr>
        <p:spPr>
          <a:xfrm>
            <a:off x="7946410" y="4497303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</a:rPr>
              <a:t>Types and Type Inference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FE622D57-096E-4D65-9101-ED7FB980642C}"/>
              </a:ext>
            </a:extLst>
          </p:cNvPr>
          <p:cNvSpPr txBox="1"/>
          <p:nvPr/>
        </p:nvSpPr>
        <p:spPr>
          <a:xfrm>
            <a:off x="3615220" y="5260814"/>
            <a:ext cx="3298223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Computational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modalities</a:t>
            </a: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E360F91D-0DD4-4611-8DF6-66786467277B}"/>
              </a:ext>
            </a:extLst>
          </p:cNvPr>
          <p:cNvSpPr txBox="1"/>
          <p:nvPr/>
        </p:nvSpPr>
        <p:spPr>
          <a:xfrm>
            <a:off x="148734" y="4702527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Interop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A812A759-5B41-4E9A-96D7-EC675E02A1DD}"/>
              </a:ext>
            </a:extLst>
          </p:cNvPr>
          <p:cNvSpPr txBox="1"/>
          <p:nvPr/>
        </p:nvSpPr>
        <p:spPr>
          <a:xfrm>
            <a:off x="6069201" y="115388"/>
            <a:ext cx="1781889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Structural object</a:t>
            </a:r>
            <a:r>
              <a:rPr lang="en-GB" sz="2000" b="0" i="0" u="none" strike="noStrike" kern="0" cap="none" spc="0" dirty="0">
                <a:solidFill>
                  <a:srgbClr val="000000"/>
                </a:solidFill>
                <a:uFillTx/>
                <a:latin typeface="Calibri"/>
              </a:rPr>
              <a:t>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FC38722E-C84A-469D-ADA0-B8D8EE3D756B}"/>
              </a:ext>
            </a:extLst>
          </p:cNvPr>
          <p:cNvSpPr txBox="1"/>
          <p:nvPr/>
        </p:nvSpPr>
        <p:spPr>
          <a:xfrm>
            <a:off x="3434729" y="139720"/>
            <a:ext cx="2559077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Nominal object</a:t>
            </a:r>
            <a:r>
              <a:rPr lang="en-GB" sz="2000" b="1" i="0" u="none" strike="noStrike" kern="0" cap="none" spc="0" dirty="0">
                <a:solidFill>
                  <a:srgbClr val="000000"/>
                </a:solidFill>
                <a:uFillTx/>
                <a:latin typeface="Calibri"/>
              </a:rPr>
              <a:t>s (classes, interfaces)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F8E35336-740D-4B4D-AD74-B2B97A756DB7}"/>
              </a:ext>
            </a:extLst>
          </p:cNvPr>
          <p:cNvSpPr txBox="1"/>
          <p:nvPr/>
        </p:nvSpPr>
        <p:spPr>
          <a:xfrm>
            <a:off x="7796790" y="5769486"/>
            <a:ext cx="4443698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Type-classes and type-level computation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DD65DE1C-32C7-4928-83EC-FAE47D4F4AC3}"/>
              </a:ext>
            </a:extLst>
          </p:cNvPr>
          <p:cNvSpPr txBox="1"/>
          <p:nvPr/>
        </p:nvSpPr>
        <p:spPr>
          <a:xfrm>
            <a:off x="7402263" y="5260814"/>
            <a:ext cx="520494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Fast generic unboxed </a:t>
            </a:r>
            <a:r>
              <a:rPr lang="en-GB" sz="20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arith</a:t>
            </a: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+ inline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78F2538E-B8D9-416C-B94F-B71A5A3774D3}"/>
              </a:ext>
            </a:extLst>
          </p:cNvPr>
          <p:cNvSpPr txBox="1"/>
          <p:nvPr/>
        </p:nvSpPr>
        <p:spPr>
          <a:xfrm>
            <a:off x="188113" y="5285852"/>
            <a:ext cx="241752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Type Providers</a:t>
            </a:r>
          </a:p>
        </p:txBody>
      </p:sp>
      <p:sp>
        <p:nvSpPr>
          <p:cNvPr id="46" name="TextBox 4">
            <a:extLst>
              <a:ext uri="{FF2B5EF4-FFF2-40B4-BE49-F238E27FC236}">
                <a16:creationId xmlns:a16="http://schemas.microsoft.com/office/drawing/2014/main" id="{BEBF6507-A3F2-4C06-944C-15D0B6D9CDC6}"/>
              </a:ext>
            </a:extLst>
          </p:cNvPr>
          <p:cNvSpPr txBox="1"/>
          <p:nvPr/>
        </p:nvSpPr>
        <p:spPr>
          <a:xfrm>
            <a:off x="7023401" y="4794769"/>
            <a:ext cx="540301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Hindley-Milner modified for </a:t>
            </a:r>
            <a:r>
              <a:rPr lang="en-GB" sz="20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objects+more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309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7" grpId="1"/>
      <p:bldP spid="7" grpId="2"/>
      <p:bldP spid="8" grpId="0"/>
      <p:bldP spid="11" grpId="0"/>
      <p:bldP spid="11" grpId="1"/>
      <p:bldP spid="11" grpId="2"/>
      <p:bldP spid="13" grpId="0"/>
      <p:bldP spid="13" grpId="1"/>
      <p:bldP spid="13" grpId="2"/>
      <p:bldP spid="14" grpId="0"/>
      <p:bldP spid="20" grpId="0"/>
      <p:bldP spid="21" grpId="0"/>
      <p:bldP spid="23" grpId="0"/>
      <p:bldP spid="27" grpId="0"/>
      <p:bldP spid="27" grpId="1"/>
      <p:bldP spid="27" grpId="2"/>
      <p:bldP spid="29" grpId="0"/>
      <p:bldP spid="30" grpId="0"/>
      <p:bldP spid="31" grpId="0"/>
      <p:bldP spid="24" grpId="0"/>
      <p:bldP spid="25" grpId="0"/>
      <p:bldP spid="26" grpId="0"/>
      <p:bldP spid="32" grpId="0"/>
      <p:bldP spid="33" grpId="0"/>
      <p:bldP spid="35" grpId="0"/>
      <p:bldP spid="38" grpId="0"/>
      <p:bldP spid="38" grpId="1"/>
      <p:bldP spid="38" grpId="2"/>
      <p:bldP spid="39" grpId="0"/>
      <p:bldP spid="40" grpId="0"/>
      <p:bldP spid="40" grpId="1"/>
      <p:bldP spid="40" grpId="2"/>
      <p:bldP spid="42" grpId="0"/>
      <p:bldP spid="44" grpId="0"/>
      <p:bldP spid="4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95797" y="2459504"/>
            <a:ext cx="8400405" cy="22467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>
                <a:solidFill>
                  <a:srgbClr val="000000"/>
                </a:solidFill>
              </a:rPr>
              <a:t>Resolving </a:t>
            </a:r>
            <a:r>
              <a:rPr lang="en-GB" sz="4000" dirty="0">
                <a:solidFill>
                  <a:srgbClr val="000000"/>
                </a:solidFill>
              </a:rPr>
              <a:t>the Contradictions Inherent in your Tribe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When a tribe encounters the glaring judgment of other tribes, it must face up to the flaws in its beliefs</a:t>
            </a:r>
          </a:p>
        </p:txBody>
      </p:sp>
    </p:spTree>
    <p:extLst>
      <p:ext uri="{BB962C8B-B14F-4D97-AF65-F5344CB8AC3E}">
        <p14:creationId xmlns:p14="http://schemas.microsoft.com/office/powerpoint/2010/main" val="1550176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216" y="1515551"/>
            <a:ext cx="6106751" cy="38268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F080D0-973D-43E7-A8DE-1B45E639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82591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249750" y="1361899"/>
            <a:ext cx="4230893" cy="36625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 #1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Languages need cheap and effective declarations of encapsulated objects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lost that with Standard ML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23922" y="1733831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Functional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Objects</a:t>
              </a: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Segoe Light" pitchFamily="34"/>
              </a:rPr>
              <a:t>2006: F# Object Programming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modified Hindley-Milner, type-directed name resolution, 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nominal, subtype-friendly, delegation-oriented, expression-friendly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526227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1246495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</a:rPr>
              <a:t>F# : Objects + Functional  </a:t>
            </a:r>
            <a:r>
              <a:rPr lang="en-GB" dirty="0"/>
              <a:t>️</a:t>
            </a:r>
            <a:br>
              <a:rPr lang="en-GB" b="1" dirty="0"/>
            </a:b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214495" y="1416841"/>
            <a:ext cx="10782603" cy="4395049"/>
          </a:xfrm>
        </p:spPr>
        <p:txBody>
          <a:bodyPr/>
          <a:lstStyle/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Vector2D(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dx:double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dy:double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) =</a:t>
            </a:r>
          </a:p>
          <a:p>
            <a:pPr defTabSz="914363">
              <a:lnSpc>
                <a:spcPct val="90000"/>
              </a:lnSpc>
              <a:defRPr/>
            </a:pPr>
            <a:endParaRPr lang="en-US" b="1" kern="12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cs typeface="Consolas" pitchFamily="49" charset="0"/>
              </a:rPr>
              <a:t>   </a:t>
            </a:r>
            <a:r>
              <a:rPr lang="en-US" b="1" dirty="0">
                <a:solidFill>
                  <a:schemeClr val="accent2"/>
                </a:solidFill>
                <a:cs typeface="Consolas" pitchFamily="49" charset="0"/>
              </a:rPr>
              <a:t>let</a:t>
            </a:r>
            <a:r>
              <a:rPr lang="en-US" b="1" dirty="0">
                <a:cs typeface="Consolas" pitchFamily="49" charset="0"/>
              </a:rPr>
              <a:t> d2 = dx*</a:t>
            </a:r>
            <a:r>
              <a:rPr lang="en-US" b="1" dirty="0" err="1">
                <a:cs typeface="Consolas" pitchFamily="49" charset="0"/>
              </a:rPr>
              <a:t>dx+dy</a:t>
            </a:r>
            <a:r>
              <a:rPr lang="en-US" b="1" dirty="0">
                <a:cs typeface="Consolas" pitchFamily="49" charset="0"/>
              </a:rPr>
              <a:t>*dy</a:t>
            </a:r>
          </a:p>
          <a:p>
            <a:pPr defTabSz="914363">
              <a:lnSpc>
                <a:spcPct val="90000"/>
              </a:lnSpc>
              <a:defRPr/>
            </a:pPr>
            <a:endParaRPr lang="en-US" b="1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_.DX = dx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DY =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</a:t>
            </a:r>
            <a:endParaRPr lang="en-US" b="1" kern="1200" dirty="0">
              <a:latin typeface="Consolas" pitchFamily="49" charset="0"/>
              <a:cs typeface="Consolas" pitchFamily="49" charset="0"/>
            </a:endParaRP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Length = sqrt d2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Scale(k) = Vector2D (dx*k,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*k)</a:t>
            </a:r>
            <a:endParaRPr lang="en-US" b="1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7281757" y="1814299"/>
            <a:ext cx="2962863" cy="954107"/>
          </a:xfrm>
          <a:prstGeom prst="wedgeRectCallout">
            <a:avLst>
              <a:gd name="adj1" fmla="val -37801"/>
              <a:gd name="adj2" fmla="val -74226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Inputs to object </a:t>
            </a:r>
          </a:p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construction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6928088" y="3772879"/>
            <a:ext cx="3572003" cy="523220"/>
          </a:xfrm>
          <a:prstGeom prst="wedgeRectCallout">
            <a:avLst>
              <a:gd name="adj1" fmla="val -105679"/>
              <a:gd name="adj2" fmla="val -1772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Exported properties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188417" y="4502968"/>
            <a:ext cx="3144707" cy="523220"/>
          </a:xfrm>
          <a:prstGeom prst="wedgeRectCallout">
            <a:avLst>
              <a:gd name="adj1" fmla="val -77128"/>
              <a:gd name="adj2" fmla="val 111073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Exported method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7295777" y="2894969"/>
            <a:ext cx="2858091" cy="523220"/>
          </a:xfrm>
          <a:prstGeom prst="wedgeRectCallout">
            <a:avLst>
              <a:gd name="adj1" fmla="val -109282"/>
              <a:gd name="adj2" fmla="val -9761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 internals</a:t>
            </a:r>
          </a:p>
        </p:txBody>
      </p:sp>
      <p:sp>
        <p:nvSpPr>
          <p:cNvPr id="9" name="Rectangular Callout 5">
            <a:extLst>
              <a:ext uri="{FF2B5EF4-FFF2-40B4-BE49-F238E27FC236}">
                <a16:creationId xmlns:a16="http://schemas.microsoft.com/office/drawing/2014/main" id="{A4FA626B-6D2A-4CB6-ACC5-7C11131E6ECF}"/>
              </a:ext>
            </a:extLst>
          </p:cNvPr>
          <p:cNvSpPr/>
          <p:nvPr/>
        </p:nvSpPr>
        <p:spPr>
          <a:xfrm>
            <a:off x="4208941" y="982555"/>
            <a:ext cx="8061887" cy="954107"/>
          </a:xfrm>
          <a:prstGeom prst="wedgeRectCallout">
            <a:avLst>
              <a:gd name="adj1" fmla="val -19404"/>
              <a:gd name="adj2" fmla="val 3423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Recovers the ergonomic simplicity of ML’s original</a:t>
            </a:r>
          </a:p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</a:t>
            </a:r>
            <a:r>
              <a:rPr kumimoji="0" lang="en-GB" sz="28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abstype</a:t>
            </a:r>
            <a:r>
              <a:rPr kumimoji="0" lang="en-GB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 and much more</a:t>
            </a:r>
          </a:p>
        </p:txBody>
      </p:sp>
    </p:spTree>
    <p:extLst>
      <p:ext uri="{BB962C8B-B14F-4D97-AF65-F5344CB8AC3E}">
        <p14:creationId xmlns:p14="http://schemas.microsoft.com/office/powerpoint/2010/main" val="40557036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0318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#2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Pattern matching only over concrete representations is really </a:t>
            </a:r>
            <a:r>
              <a:rPr lang="en-GB" sz="2400" dirty="0" err="1">
                <a:solidFill>
                  <a:srgbClr val="000000"/>
                </a:solidFill>
                <a:latin typeface="Calibri"/>
              </a:rPr>
              <a:t>really</a:t>
            </a:r>
            <a:r>
              <a:rPr lang="en-GB" sz="2400" dirty="0">
                <a:solidFill>
                  <a:srgbClr val="000000"/>
                </a:solidFill>
                <a:latin typeface="Calibri"/>
              </a:rPr>
              <a:t> bad in practice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This was standard in all functional languages until F#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23922" y="1733831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Pattern Matching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Abstraction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D5E0412-D0CE-4586-B449-598740174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986" y="106241"/>
            <a:ext cx="4552950" cy="12477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9F5068-87E8-4884-9C19-38BFC69334DE}"/>
              </a:ext>
            </a:extLst>
          </p:cNvPr>
          <p:cNvSpPr/>
          <p:nvPr/>
        </p:nvSpPr>
        <p:spPr>
          <a:xfrm>
            <a:off x="6997672" y="1272412"/>
            <a:ext cx="1099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https://www.pure.ed.ac.uk/ws/portalfiles/portal/17084823/Milner_R_1982_How_ML_Evolved.pdf</a:t>
            </a:r>
            <a:r>
              <a:rPr lang="en-GB" sz="1000" dirty="0"/>
              <a:t> </a:t>
            </a:r>
          </a:p>
        </p:txBody>
      </p: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2006: F# Active Patterns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Views made practical and simple</a:t>
            </a: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.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Concomitant with Scala extractors, leads to Haskell view patterns (less used), C# pattern matching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25224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1026" name="Picture 2" descr="http://blogs.msdn.com/cfs-file.ashx/__key/communityserver-blogs-components-weblogfiles/00-00-01-39-71-metablogapi/0842.patterns_5F00_02D74B7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680" y="2184770"/>
            <a:ext cx="6330639" cy="248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35590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A25C8-9D14-4869-8016-15C503D9C477}"/>
              </a:ext>
            </a:extLst>
          </p:cNvPr>
          <p:cNvSpPr txBox="1"/>
          <p:nvPr/>
        </p:nvSpPr>
        <p:spPr>
          <a:xfrm>
            <a:off x="1496680" y="2459507"/>
            <a:ext cx="9198644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Narrative #1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 personal journey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 err="1">
                <a:solidFill>
                  <a:srgbClr val="000000"/>
                </a:solidFill>
                <a:latin typeface="Calibri"/>
              </a:rPr>
              <a:t>Contradicion</a:t>
            </a:r>
            <a:r>
              <a:rPr lang="en-GB" sz="3200" dirty="0">
                <a:solidFill>
                  <a:srgbClr val="000000"/>
                </a:solidFill>
                <a:latin typeface="Calibri"/>
              </a:rPr>
              <a:t> #3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no list comprehensions.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no monad syntax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nothing, and it really hurt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63975" y="1733829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Lambda is everything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Computational modalities</a:t>
              </a:r>
            </a:p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1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(co-routines, tasks, multi-threading, monads, monoids, comprehensions, queries, DSLs)</a:t>
              </a:r>
              <a:r>
                <a:rPr lang="en-GB" sz="14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 </a:t>
              </a: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98488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2008: F# Comprehensions, Async and Computation Expressions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273583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E546A-D34E-4F3C-BE11-21268C9A8DC9}"/>
              </a:ext>
            </a:extLst>
          </p:cNvPr>
          <p:cNvSpPr txBox="1"/>
          <p:nvPr/>
        </p:nvSpPr>
        <p:spPr>
          <a:xfrm>
            <a:off x="959317" y="1451627"/>
            <a:ext cx="3192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Iterator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3FC02-8C58-4E1E-B393-B2D189FECA64}"/>
              </a:ext>
            </a:extLst>
          </p:cNvPr>
          <p:cNvSpPr txBox="1"/>
          <p:nvPr/>
        </p:nvSpPr>
        <p:spPr>
          <a:xfrm>
            <a:off x="959316" y="2381939"/>
            <a:ext cx="331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Query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8607B-EDC0-4703-B777-390F2942C5E9}"/>
              </a:ext>
            </a:extLst>
          </p:cNvPr>
          <p:cNvSpPr txBox="1"/>
          <p:nvPr/>
        </p:nvSpPr>
        <p:spPr>
          <a:xfrm>
            <a:off x="959316" y="3312251"/>
            <a:ext cx="3945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Collection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ED7E9-A713-4318-851B-5538975EFC56}"/>
              </a:ext>
            </a:extLst>
          </p:cNvPr>
          <p:cNvSpPr txBox="1"/>
          <p:nvPr/>
        </p:nvSpPr>
        <p:spPr>
          <a:xfrm>
            <a:off x="959316" y="423487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B577B-6CA2-4C3C-B055-5D0AC8A5D430}"/>
              </a:ext>
            </a:extLst>
          </p:cNvPr>
          <p:cNvSpPr txBox="1"/>
          <p:nvPr/>
        </p:nvSpPr>
        <p:spPr>
          <a:xfrm>
            <a:off x="959316" y="5202275"/>
            <a:ext cx="403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iterator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F05F-083C-4E18-95DB-42B6698B98C0}"/>
              </a:ext>
            </a:extLst>
          </p:cNvPr>
          <p:cNvSpPr txBox="1"/>
          <p:nvPr/>
        </p:nvSpPr>
        <p:spPr>
          <a:xfrm>
            <a:off x="6314172" y="2967335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modality { code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315DB-A427-4887-A28A-897A4E6EDB56}"/>
              </a:ext>
            </a:extLst>
          </p:cNvPr>
          <p:cNvCxnSpPr/>
          <p:nvPr/>
        </p:nvCxnSpPr>
        <p:spPr>
          <a:xfrm>
            <a:off x="4042611" y="1896177"/>
            <a:ext cx="2127183" cy="117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C99C4-3EA9-4C8D-A91B-99585584EEB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74198" y="2643549"/>
            <a:ext cx="1821802" cy="54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963FA-93DA-4529-93E3-F3CDC7448E9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04948" y="3312251"/>
            <a:ext cx="1191052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90567F-C1F7-40E3-A6C1-A7183C004F6F}"/>
              </a:ext>
            </a:extLst>
          </p:cNvPr>
          <p:cNvCxnSpPr>
            <a:cxnSpLocks/>
          </p:cNvCxnSpPr>
          <p:nvPr/>
        </p:nvCxnSpPr>
        <p:spPr>
          <a:xfrm flipV="1">
            <a:off x="4042611" y="3573861"/>
            <a:ext cx="2053389" cy="90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BE447E-0EB1-4042-8F87-CDCF52C5E96D}"/>
              </a:ext>
            </a:extLst>
          </p:cNvPr>
          <p:cNvCxnSpPr>
            <a:cxnSpLocks/>
          </p:cNvCxnSpPr>
          <p:nvPr/>
        </p:nvCxnSpPr>
        <p:spPr>
          <a:xfrm flipV="1">
            <a:off x="4904948" y="3835471"/>
            <a:ext cx="1191052" cy="136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809A7A-73C3-48C9-9D07-E8465A95FEEB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Computational modalities in C#, F# (computation expressions)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1A4FA1-1706-4DE9-982E-A4FD5448BFCC}"/>
              </a:ext>
            </a:extLst>
          </p:cNvPr>
          <p:cNvSpPr txBox="1"/>
          <p:nvPr/>
        </p:nvSpPr>
        <p:spPr>
          <a:xfrm>
            <a:off x="7064546" y="4352330"/>
            <a:ext cx="4841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2007 – monads, monoids, async, comprehensions</a:t>
            </a:r>
          </a:p>
          <a:p>
            <a:r>
              <a:rPr lang="en-GB" dirty="0"/>
              <a:t>2012 – queries, extended comprehensions</a:t>
            </a:r>
          </a:p>
          <a:p>
            <a:r>
              <a:rPr lang="en-GB" dirty="0"/>
              <a:t>2020 – </a:t>
            </a:r>
            <a:r>
              <a:rPr lang="en-GB" dirty="0" err="1"/>
              <a:t>applicatives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596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Computational modalities in C#, F# (computation expressions)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E546A-D34E-4F3C-BE11-21268C9A8DC9}"/>
              </a:ext>
            </a:extLst>
          </p:cNvPr>
          <p:cNvSpPr txBox="1"/>
          <p:nvPr/>
        </p:nvSpPr>
        <p:spPr>
          <a:xfrm>
            <a:off x="959317" y="1451627"/>
            <a:ext cx="3192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Iterator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3FC02-8C58-4E1E-B393-B2D189FECA64}"/>
              </a:ext>
            </a:extLst>
          </p:cNvPr>
          <p:cNvSpPr txBox="1"/>
          <p:nvPr/>
        </p:nvSpPr>
        <p:spPr>
          <a:xfrm>
            <a:off x="959316" y="2381939"/>
            <a:ext cx="331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Query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8607B-EDC0-4703-B777-390F2942C5E9}"/>
              </a:ext>
            </a:extLst>
          </p:cNvPr>
          <p:cNvSpPr txBox="1"/>
          <p:nvPr/>
        </p:nvSpPr>
        <p:spPr>
          <a:xfrm>
            <a:off x="959316" y="3312251"/>
            <a:ext cx="3945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Collection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ED7E9-A713-4318-851B-5538975EFC56}"/>
              </a:ext>
            </a:extLst>
          </p:cNvPr>
          <p:cNvSpPr txBox="1"/>
          <p:nvPr/>
        </p:nvSpPr>
        <p:spPr>
          <a:xfrm>
            <a:off x="959316" y="423487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B577B-6CA2-4C3C-B055-5D0AC8A5D430}"/>
              </a:ext>
            </a:extLst>
          </p:cNvPr>
          <p:cNvSpPr txBox="1"/>
          <p:nvPr/>
        </p:nvSpPr>
        <p:spPr>
          <a:xfrm>
            <a:off x="959316" y="5202275"/>
            <a:ext cx="403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iterator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F05F-083C-4E18-95DB-42B6698B98C0}"/>
              </a:ext>
            </a:extLst>
          </p:cNvPr>
          <p:cNvSpPr txBox="1"/>
          <p:nvPr/>
        </p:nvSpPr>
        <p:spPr>
          <a:xfrm>
            <a:off x="6602929" y="1451627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n>
                  <a:solidFill>
                    <a:schemeClr val="tx1"/>
                  </a:solidFill>
                </a:ln>
              </a:rPr>
              <a:t>seq</a:t>
            </a:r>
            <a:r>
              <a:rPr lang="en-GB" sz="2800" dirty="0">
                <a:ln>
                  <a:solidFill>
                    <a:schemeClr val="tx1"/>
                  </a:solidFill>
                </a:ln>
              </a:rPr>
              <a:t> { code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315DB-A427-4887-A28A-897A4E6EDB56}"/>
              </a:ext>
            </a:extLst>
          </p:cNvPr>
          <p:cNvCxnSpPr/>
          <p:nvPr/>
        </p:nvCxnSpPr>
        <p:spPr>
          <a:xfrm>
            <a:off x="4042611" y="1896177"/>
            <a:ext cx="2127183" cy="117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C99C4-3EA9-4C8D-A91B-99585584EEB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74198" y="2643549"/>
            <a:ext cx="1821802" cy="54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963FA-93DA-4529-93E3-F3CDC7448E9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04948" y="3312251"/>
            <a:ext cx="1191052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90567F-C1F7-40E3-A6C1-A7183C004F6F}"/>
              </a:ext>
            </a:extLst>
          </p:cNvPr>
          <p:cNvCxnSpPr>
            <a:cxnSpLocks/>
          </p:cNvCxnSpPr>
          <p:nvPr/>
        </p:nvCxnSpPr>
        <p:spPr>
          <a:xfrm flipV="1">
            <a:off x="4473779" y="3573861"/>
            <a:ext cx="1696015" cy="97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BE447E-0EB1-4042-8F87-CDCF52C5E96D}"/>
              </a:ext>
            </a:extLst>
          </p:cNvPr>
          <p:cNvCxnSpPr>
            <a:cxnSpLocks/>
          </p:cNvCxnSpPr>
          <p:nvPr/>
        </p:nvCxnSpPr>
        <p:spPr>
          <a:xfrm flipV="1">
            <a:off x="4904948" y="3744682"/>
            <a:ext cx="1264846" cy="1529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74FDFE7-1AD8-4BE6-AC74-2C81951DFF29}"/>
              </a:ext>
            </a:extLst>
          </p:cNvPr>
          <p:cNvSpPr txBox="1"/>
          <p:nvPr/>
        </p:nvSpPr>
        <p:spPr>
          <a:xfrm>
            <a:off x="6602929" y="2416207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query { code + yield + custom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592631-3090-4097-A0EF-73CEB8C63616}"/>
              </a:ext>
            </a:extLst>
          </p:cNvPr>
          <p:cNvSpPr txBox="1"/>
          <p:nvPr/>
        </p:nvSpPr>
        <p:spPr>
          <a:xfrm>
            <a:off x="6602929" y="3329521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list { code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BC610-3556-4E4C-89D2-C093731C352C}"/>
              </a:ext>
            </a:extLst>
          </p:cNvPr>
          <p:cNvSpPr txBox="1"/>
          <p:nvPr/>
        </p:nvSpPr>
        <p:spPr>
          <a:xfrm>
            <a:off x="6600963" y="4234873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async { code + let!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342821-2F4D-4E9D-8568-0F472E2B5B86}"/>
              </a:ext>
            </a:extLst>
          </p:cNvPr>
          <p:cNvSpPr txBox="1"/>
          <p:nvPr/>
        </p:nvSpPr>
        <p:spPr>
          <a:xfrm>
            <a:off x="6598997" y="5207415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n>
                  <a:solidFill>
                    <a:schemeClr val="tx1"/>
                  </a:solidFill>
                </a:ln>
              </a:rPr>
              <a:t>asyncSeq</a:t>
            </a:r>
            <a:r>
              <a:rPr lang="en-GB" sz="2800" dirty="0">
                <a:ln>
                  <a:solidFill>
                    <a:schemeClr val="tx1"/>
                  </a:solidFill>
                </a:ln>
              </a:rPr>
              <a:t> { code + let!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coroutine { code + yield() }</a:t>
            </a:r>
          </a:p>
        </p:txBody>
      </p:sp>
    </p:spTree>
    <p:extLst>
      <p:ext uri="{BB962C8B-B14F-4D97-AF65-F5344CB8AC3E}">
        <p14:creationId xmlns:p14="http://schemas.microsoft.com/office/powerpoint/2010/main" val="3220111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#4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never taken data-access or data interop seriously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F# had some libraries from .NET. However we wanted more fluency, more automation, more programmability of interop.</a:t>
            </a: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63975" y="1733829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Code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Data</a:t>
              </a:r>
              <a:endParaRPr lang="en-GB" dirty="0">
                <a:solidFill>
                  <a:srgbClr val="FFFFFF"/>
                </a:solidFill>
                <a:latin typeface="Segoe UI Light" pitchFamily="34"/>
                <a:cs typeface="Segoe UI Light" pitchFamily="34"/>
              </a:endParaRP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A7665DA8-FEC5-4C5C-9BE6-6158891C1F86}"/>
              </a:ext>
            </a:extLst>
          </p:cNvPr>
          <p:cNvSpPr txBox="1"/>
          <p:nvPr/>
        </p:nvSpPr>
        <p:spPr>
          <a:xfrm>
            <a:off x="6104718" y="5041920"/>
            <a:ext cx="5168081" cy="104644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2012: F# Type Providers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(compile-time meta-programming to compute type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spaces based on external information sources)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19970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623248"/>
          </a:xfrm>
        </p:spPr>
        <p:txBody>
          <a:bodyPr>
            <a:normAutofit fontScale="90000"/>
          </a:bodyPr>
          <a:lstStyle/>
          <a:p>
            <a:r>
              <a:rPr lang="en-GB" dirty="0"/>
              <a:t>The Later History of F# (2012+)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30352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 much I could say about this, but it’s more like “normal” language history</a:t>
            </a:r>
          </a:p>
          <a:p>
            <a:pPr>
              <a:lnSpc>
                <a:spcPct val="120000"/>
              </a:lnSpc>
            </a:pPr>
            <a:r>
              <a:rPr lang="en-GB" dirty="0"/>
              <a:t>2010 – F# 2.0 released as supported Microsoft language</a:t>
            </a:r>
          </a:p>
          <a:p>
            <a:pPr>
              <a:lnSpc>
                <a:spcPct val="120000"/>
              </a:lnSpc>
            </a:pPr>
            <a:r>
              <a:rPr lang="en-GB" dirty="0"/>
              <a:t>2008-2012 – “F# 2.0 Parachutes Into the Dark Heart of the Industry”</a:t>
            </a:r>
          </a:p>
          <a:p>
            <a:pPr>
              <a:lnSpc>
                <a:spcPct val="120000"/>
              </a:lnSpc>
            </a:pPr>
            <a:r>
              <a:rPr lang="en-GB" dirty="0"/>
              <a:t>2012+ – F# 3.0, 3.1</a:t>
            </a:r>
          </a:p>
          <a:p>
            <a:pPr>
              <a:lnSpc>
                <a:spcPct val="120000"/>
              </a:lnSpc>
            </a:pPr>
            <a:r>
              <a:rPr lang="en-GB" dirty="0"/>
              <a:t>2015-2016 – “C#, F# and .NET Become Normal, Cross-Platform, Open-Source”</a:t>
            </a:r>
          </a:p>
          <a:p>
            <a:pPr>
              <a:lnSpc>
                <a:spcPct val="120000"/>
              </a:lnSpc>
            </a:pPr>
            <a:r>
              <a:rPr lang="en-GB" dirty="0"/>
              <a:t>2016+ – F# 4.0, 4.1, 4.5, 4.7</a:t>
            </a:r>
          </a:p>
          <a:p>
            <a:pPr>
              <a:lnSpc>
                <a:spcPct val="120000"/>
              </a:lnSpc>
            </a:pPr>
            <a:r>
              <a:rPr lang="en-GB" dirty="0"/>
              <a:t>2020 – F# 5.0</a:t>
            </a:r>
          </a:p>
          <a:p>
            <a:pPr>
              <a:lnSpc>
                <a:spcPct val="12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1017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623248"/>
          </a:xfrm>
        </p:spPr>
        <p:txBody>
          <a:bodyPr>
            <a:normAutofit fontScale="90000"/>
          </a:bodyPr>
          <a:lstStyle/>
          <a:p>
            <a:r>
              <a:rPr lang="en-GB" dirty="0"/>
              <a:t>F# Today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3035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 much I could say about this too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F# has a strong position as the “functional language for .NET”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Delivery in the .NET SDK, F# exists wherever C# exists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Also Fable, a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compiler for F# 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Strong stories for web-client, mobile, server-side, cloud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Strong methodologies for practical, applied functional programming in practice</a:t>
            </a:r>
          </a:p>
        </p:txBody>
      </p:sp>
    </p:spTree>
    <p:extLst>
      <p:ext uri="{BB962C8B-B14F-4D97-AF65-F5344CB8AC3E}">
        <p14:creationId xmlns:p14="http://schemas.microsoft.com/office/powerpoint/2010/main" val="3745691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147741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79AC2-15D0-4841-B9DD-ABAE38CE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52437"/>
            <a:ext cx="8953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320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04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2106304" y="2120949"/>
            <a:ext cx="7979392" cy="3970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influence of F#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Culturally, F# core team existed “right next door” to C# core team, leading to many direct influences both ways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kern="0" dirty="0">
                <a:solidFill>
                  <a:srgbClr val="000000"/>
                </a:solidFill>
              </a:rPr>
              <a:t>via Hejlsberg, Meijer, Hoban, Parsons, Torgersen + others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1187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A25C8-9D14-4869-8016-15C503D9C477}"/>
              </a:ext>
            </a:extLst>
          </p:cNvPr>
          <p:cNvSpPr txBox="1"/>
          <p:nvPr/>
        </p:nvSpPr>
        <p:spPr>
          <a:xfrm>
            <a:off x="1496680" y="2459507"/>
            <a:ext cx="9198644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#2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community’s journey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(and origin mythology)</a:t>
            </a:r>
          </a:p>
        </p:txBody>
      </p:sp>
    </p:spTree>
    <p:extLst>
      <p:ext uri="{BB962C8B-B14F-4D97-AF65-F5344CB8AC3E}">
        <p14:creationId xmlns:p14="http://schemas.microsoft.com/office/powerpoint/2010/main" val="3568139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E3A7A1E-A1F1-4253-9862-3A8DB7ACBC78}"/>
              </a:ext>
            </a:extLst>
          </p:cNvPr>
          <p:cNvGrpSpPr/>
          <p:nvPr/>
        </p:nvGrpSpPr>
        <p:grpSpPr>
          <a:xfrm>
            <a:off x="337913" y="358541"/>
            <a:ext cx="10740765" cy="5955632"/>
            <a:chOff x="337913" y="358541"/>
            <a:chExt cx="10740765" cy="59556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004E51-C267-4B16-9B22-E0C1775F36FF}"/>
                </a:ext>
              </a:extLst>
            </p:cNvPr>
            <p:cNvGrpSpPr/>
            <p:nvPr/>
          </p:nvGrpSpPr>
          <p:grpSpPr>
            <a:xfrm>
              <a:off x="337913" y="358541"/>
              <a:ext cx="5129236" cy="5955632"/>
              <a:chOff x="664144" y="1001028"/>
              <a:chExt cx="2267840" cy="359022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D9CFC30-E5DF-4F7D-AC02-5D80554D93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019" b="47649"/>
              <a:stretch/>
            </p:blipFill>
            <p:spPr>
              <a:xfrm>
                <a:off x="950210" y="1001028"/>
                <a:ext cx="1981774" cy="3590222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369D505-D618-4B4F-980A-8B876B1CF8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4" r="92917" b="47649"/>
              <a:stretch/>
            </p:blipFill>
            <p:spPr>
              <a:xfrm>
                <a:off x="664144" y="1001028"/>
                <a:ext cx="250257" cy="3590222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D94A8B-3A0A-40B9-9E6B-569ED4BD9D6C}"/>
                </a:ext>
              </a:extLst>
            </p:cNvPr>
            <p:cNvGrpSpPr/>
            <p:nvPr/>
          </p:nvGrpSpPr>
          <p:grpSpPr>
            <a:xfrm>
              <a:off x="6096000" y="358541"/>
              <a:ext cx="4982678" cy="5955632"/>
              <a:chOff x="5629175" y="1001028"/>
              <a:chExt cx="2232031" cy="326777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C972402-486D-48A5-81DA-92B93F50A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019" t="52351"/>
              <a:stretch/>
            </p:blipFill>
            <p:spPr>
              <a:xfrm>
                <a:off x="5879432" y="1001028"/>
                <a:ext cx="1981774" cy="326777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30EB395-AD14-4B92-8045-EC60F09825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4" t="52351" r="92917"/>
              <a:stretch/>
            </p:blipFill>
            <p:spPr>
              <a:xfrm>
                <a:off x="5629175" y="1001028"/>
                <a:ext cx="250257" cy="3267777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69D444-535A-4F60-A3C2-CCA770650A59}"/>
                </a:ext>
              </a:extLst>
            </p:cNvPr>
            <p:cNvSpPr/>
            <p:nvPr/>
          </p:nvSpPr>
          <p:spPr>
            <a:xfrm>
              <a:off x="1087655" y="818147"/>
              <a:ext cx="1713297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CBEBBE-BD3F-4E0F-8972-B872C8457FED}"/>
                </a:ext>
              </a:extLst>
            </p:cNvPr>
            <p:cNvSpPr/>
            <p:nvPr/>
          </p:nvSpPr>
          <p:spPr>
            <a:xfrm>
              <a:off x="1087654" y="1277753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8825BE-61B2-49C3-ACE4-041E442BCC1C}"/>
                </a:ext>
              </a:extLst>
            </p:cNvPr>
            <p:cNvSpPr/>
            <p:nvPr/>
          </p:nvSpPr>
          <p:spPr>
            <a:xfrm>
              <a:off x="1087653" y="3311092"/>
              <a:ext cx="2213811" cy="4848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1494DF-5AA9-4D7A-8B2B-DD5DA53D546F}"/>
                </a:ext>
              </a:extLst>
            </p:cNvPr>
            <p:cNvSpPr/>
            <p:nvPr/>
          </p:nvSpPr>
          <p:spPr>
            <a:xfrm>
              <a:off x="1087652" y="2649355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2FAF62-0A50-408B-B5E7-FF06D5B9A5F7}"/>
                </a:ext>
              </a:extLst>
            </p:cNvPr>
            <p:cNvSpPr/>
            <p:nvPr/>
          </p:nvSpPr>
          <p:spPr>
            <a:xfrm>
              <a:off x="984916" y="4379497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2815FD-F2AD-42A6-BA11-1DAA1F876D91}"/>
                </a:ext>
              </a:extLst>
            </p:cNvPr>
            <p:cNvSpPr/>
            <p:nvPr/>
          </p:nvSpPr>
          <p:spPr>
            <a:xfrm>
              <a:off x="984533" y="4963030"/>
              <a:ext cx="2855947" cy="66414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C49B79-1664-4B2A-974D-389F56E79B85}"/>
                </a:ext>
              </a:extLst>
            </p:cNvPr>
            <p:cNvSpPr/>
            <p:nvPr/>
          </p:nvSpPr>
          <p:spPr>
            <a:xfrm>
              <a:off x="984534" y="6044267"/>
              <a:ext cx="1585412" cy="26990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DD08F7-41E6-48A6-9869-A61F14DB50D9}"/>
                </a:ext>
              </a:extLst>
            </p:cNvPr>
            <p:cNvSpPr/>
            <p:nvPr/>
          </p:nvSpPr>
          <p:spPr>
            <a:xfrm>
              <a:off x="6886450" y="952900"/>
              <a:ext cx="3037195" cy="2023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86E2E2F-CE1E-4C42-9302-1D32641211DD}"/>
                </a:ext>
              </a:extLst>
            </p:cNvPr>
            <p:cNvSpPr/>
            <p:nvPr/>
          </p:nvSpPr>
          <p:spPr>
            <a:xfrm>
              <a:off x="6654662" y="3599749"/>
              <a:ext cx="3037195" cy="90487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DFE7F02-D021-4DCF-A3F3-C20E64F85721}"/>
                </a:ext>
              </a:extLst>
            </p:cNvPr>
            <p:cNvSpPr/>
            <p:nvPr/>
          </p:nvSpPr>
          <p:spPr>
            <a:xfrm>
              <a:off x="6730059" y="4956959"/>
              <a:ext cx="3037195" cy="41393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4669498-4E68-4CEC-B995-EDD5CEFABE36}"/>
              </a:ext>
            </a:extLst>
          </p:cNvPr>
          <p:cNvSpPr txBox="1"/>
          <p:nvPr/>
        </p:nvSpPr>
        <p:spPr>
          <a:xfrm>
            <a:off x="8354729" y="6397177"/>
            <a:ext cx="372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 C# 9.0 records, top-level statements</a:t>
            </a:r>
          </a:p>
        </p:txBody>
      </p:sp>
    </p:spTree>
    <p:extLst>
      <p:ext uri="{BB962C8B-B14F-4D97-AF65-F5344CB8AC3E}">
        <p14:creationId xmlns:p14="http://schemas.microsoft.com/office/powerpoint/2010/main" val="24419853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44E7D7-1B25-4877-8A7A-A9EB0D8EAB30}"/>
              </a:ext>
            </a:extLst>
          </p:cNvPr>
          <p:cNvSpPr txBox="1"/>
          <p:nvPr/>
        </p:nvSpPr>
        <p:spPr>
          <a:xfrm>
            <a:off x="971552" y="828288"/>
            <a:ext cx="10248896" cy="41549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Other Influences of F#...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Scala (via Odersky + others – extractors + more)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kern="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kern="0" dirty="0">
                <a:solidFill>
                  <a:srgbClr val="000000"/>
                </a:solidFill>
              </a:rPr>
              <a:t>TypeScript, Swift, Elm, Kotlin (F# was a reference point)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Python (via C# </a:t>
            </a:r>
            <a:r>
              <a:rPr lang="en-GB" sz="2800" kern="0" dirty="0">
                <a:solidFill>
                  <a:srgbClr val="000000"/>
                </a:solidFill>
                <a:latin typeface="Calibri"/>
              </a:rPr>
              <a:t>- async</a:t>
            </a: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Java, C++ … (via C# - async)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2106304" y="2644170"/>
            <a:ext cx="797939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20154083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782927" y="1413063"/>
            <a:ext cx="4665543" cy="489364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golden thread is the simplicity of the core experience, e.g.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kern="0" dirty="0">
              <a:solidFill>
                <a:srgbClr val="000000"/>
              </a:solidFill>
              <a:latin typeface="Calibri"/>
            </a:endParaRP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ndara" panose="020E0502030303020204" pitchFamily="34" charset="0"/>
              </a:rPr>
              <a:t>let f x = (x, x)</a:t>
            </a: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ndara" panose="020E0502030303020204" pitchFamily="34" charset="0"/>
              </a:rPr>
              <a:t>type term = T of string * term list</a:t>
            </a: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ndara" panose="020E0502030303020204" pitchFamily="34" charset="0"/>
              </a:rPr>
              <a:t>…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ndara" panose="020E0502030303020204" pitchFamily="34" charset="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Milner, Newey, Morris saw this in 1970, I personally experienced it in 1992, and it’s stayed true.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903864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751402"/>
          </a:xfrm>
        </p:spPr>
        <p:txBody>
          <a:bodyPr/>
          <a:lstStyle/>
          <a:p>
            <a:r>
              <a:rPr lang="en-GB" dirty="0"/>
              <a:t>Concluding Notes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09176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The programming world has corrected the OO dominance of the late 90s</a:t>
            </a:r>
          </a:p>
          <a:p>
            <a:pPr lvl="1">
              <a:lnSpc>
                <a:spcPct val="120000"/>
              </a:lnSpc>
            </a:pPr>
            <a:r>
              <a:rPr lang="en-GB" b="1" dirty="0"/>
              <a:t>Generics, lambdas</a:t>
            </a:r>
            <a:r>
              <a:rPr lang="en-GB" dirty="0"/>
              <a:t>, </a:t>
            </a:r>
            <a:r>
              <a:rPr lang="en-GB" b="1" dirty="0"/>
              <a:t>parameterization</a:t>
            </a:r>
            <a:r>
              <a:rPr lang="en-GB" dirty="0"/>
              <a:t>, </a:t>
            </a:r>
            <a:r>
              <a:rPr lang="en-GB" b="1" dirty="0"/>
              <a:t>immutability</a:t>
            </a:r>
            <a:r>
              <a:rPr lang="en-GB" dirty="0"/>
              <a:t>, </a:t>
            </a:r>
            <a:r>
              <a:rPr lang="en-GB" b="1" dirty="0"/>
              <a:t>algebraic types</a:t>
            </a:r>
            <a:r>
              <a:rPr lang="en-GB" dirty="0"/>
              <a:t>, </a:t>
            </a:r>
            <a:r>
              <a:rPr lang="en-GB" b="1" dirty="0"/>
              <a:t>various computational modalities</a:t>
            </a:r>
            <a:r>
              <a:rPr lang="en-GB" dirty="0"/>
              <a:t>, </a:t>
            </a:r>
            <a:r>
              <a:rPr lang="en-GB" b="1" dirty="0"/>
              <a:t>type inference </a:t>
            </a:r>
            <a:r>
              <a:rPr lang="en-GB" dirty="0"/>
              <a:t>have now rightly occupied their place as practical core techniques in nearly all programming languages</a:t>
            </a:r>
            <a:endParaRPr lang="en-GB" sz="600" dirty="0"/>
          </a:p>
          <a:p>
            <a:pPr>
              <a:lnSpc>
                <a:spcPct val="120000"/>
              </a:lnSpc>
            </a:pPr>
            <a:r>
              <a:rPr lang="en-GB" dirty="0"/>
              <a:t>F# has been a part of this story since 2003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Part of the reaction of the functional tribe to the OO tidal wave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Stayed true to its core design goals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Many practical additions to the expression-oriented, statically typed paradigm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A strong user base and a secure future</a:t>
            </a:r>
            <a:endParaRPr lang="en-GB" sz="1300" dirty="0"/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3643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845450" y="2061740"/>
            <a:ext cx="4665543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/>
              <a:t>The golden thread of strongly-typed functional programming will appeal far into the future</a:t>
            </a: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8277031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5430-AEB5-4479-AAE0-166B6E0C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3100330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2602830" y="1536173"/>
            <a:ext cx="6986336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F# 1.0 – 5.0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Dialectics in Action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99E90972-8AFE-4371-A606-FF3CA5DB069E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896BF209-3131-45F3-87EE-114E62B19EAD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dirty="0">
                  <a:solidFill>
                    <a:srgbClr val="FFFFFF"/>
                  </a:solidFill>
                  <a:latin typeface="Segoe UI Light" pitchFamily="34"/>
                </a:rPr>
                <a:t>Academia</a:t>
              </a:r>
              <a:endParaRPr lang="en-GB" sz="6000" b="0" i="0" u="none" strike="noStrike" kern="1200" cap="none" spc="0" baseline="0" dirty="0">
                <a:solidFill>
                  <a:srgbClr val="FFFFFF"/>
                </a:solidFill>
                <a:uFillTx/>
                <a:latin typeface="Segoe UI Light" pitchFamily="34"/>
              </a:endParaRP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7F3B4C1E-C000-4CEB-B619-9541BD2D6285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Industry/</a:t>
              </a:r>
            </a:p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Reality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7BF02B58-4705-47A8-9981-BCD361FD51B6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E40BAE3-96AD-4F60-A558-9E0F41706326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E7F3E55-0FC5-475A-939B-D12B788DB07D}"/>
              </a:ext>
            </a:extLst>
          </p:cNvPr>
          <p:cNvSpPr txBox="1"/>
          <p:nvPr/>
        </p:nvSpPr>
        <p:spPr>
          <a:xfrm>
            <a:off x="3450243" y="5229471"/>
            <a:ext cx="5282921" cy="73866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8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Microsoft Research</a:t>
            </a:r>
          </a:p>
        </p:txBody>
      </p:sp>
    </p:spTree>
    <p:extLst>
      <p:ext uri="{BB962C8B-B14F-4D97-AF65-F5344CB8AC3E}">
        <p14:creationId xmlns:p14="http://schemas.microsoft.com/office/powerpoint/2010/main" val="33377865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99E90972-8AFE-4371-A606-FF3CA5DB069E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896BF209-3131-45F3-87EE-114E62B19EAD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Functional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7F3B4C1E-C000-4CEB-B619-9541BD2D6285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Interop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7BF02B58-4705-47A8-9981-BCD361FD51B6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E40BAE3-96AD-4F60-A558-9E0F41706326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E7F3E55-0FC5-475A-939B-D12B788DB07D}"/>
              </a:ext>
            </a:extLst>
          </p:cNvPr>
          <p:cNvSpPr txBox="1"/>
          <p:nvPr/>
        </p:nvSpPr>
        <p:spPr>
          <a:xfrm>
            <a:off x="3143781" y="4921462"/>
            <a:ext cx="4903586" cy="61555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2004: F# 1.0 on .NET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D72BB7F-DF58-42AE-8FA0-07F18561A9BA}"/>
              </a:ext>
            </a:extLst>
          </p:cNvPr>
          <p:cNvSpPr txBox="1"/>
          <p:nvPr/>
        </p:nvSpPr>
        <p:spPr>
          <a:xfrm>
            <a:off x="3143781" y="5660126"/>
            <a:ext cx="5875006" cy="61555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2016: F</a:t>
            </a:r>
            <a:r>
              <a:rPr lang="en-GB" sz="4000" dirty="0">
                <a:solidFill>
                  <a:srgbClr val="000000"/>
                </a:solidFill>
                <a:latin typeface="Segoe Light" pitchFamily="34"/>
              </a:rPr>
              <a:t>able on </a:t>
            </a:r>
            <a:r>
              <a:rPr lang="en-GB" sz="4000" dirty="0" err="1">
                <a:solidFill>
                  <a:srgbClr val="000000"/>
                </a:solidFill>
                <a:latin typeface="Segoe Light" pitchFamily="34"/>
              </a:rPr>
              <a:t>Javascript</a:t>
            </a: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CB9E13-F1FD-4498-9CC6-FCD0D9E51721}"/>
              </a:ext>
            </a:extLst>
          </p:cNvPr>
          <p:cNvSpPr txBox="1"/>
          <p:nvPr/>
        </p:nvSpPr>
        <p:spPr>
          <a:xfrm>
            <a:off x="1496680" y="920617"/>
            <a:ext cx="9198644" cy="50167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#3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Things don’t just happen. Things happen to people, who act, react and change in very human ways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creation, rejection, denial, stubbornness, cooperation, subversion, opportunism, …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0C88BA7E-1305-4790-BA68-6F5583BCEA74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428A9B29-8CA3-4424-9820-A6D7475015CC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54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Typed Code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93A2E46D-21A4-4126-A5E4-5CDC9DFB169D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48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A Vast World of Connected Data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42BAB326-F092-4DDF-9FC7-BADE16179CA2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11">
            <a:extLst>
              <a:ext uri="{FF2B5EF4-FFF2-40B4-BE49-F238E27FC236}">
                <a16:creationId xmlns:a16="http://schemas.microsoft.com/office/drawing/2014/main" id="{2A209D9C-4C93-4151-A4EB-AEC658D914D8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2962EB57-04FB-427A-8807-8D1641C78C1F}"/>
              </a:ext>
            </a:extLst>
          </p:cNvPr>
          <p:cNvSpPr txBox="1"/>
          <p:nvPr/>
        </p:nvSpPr>
        <p:spPr>
          <a:xfrm>
            <a:off x="3223939" y="4909523"/>
            <a:ext cx="5735544" cy="116955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2010: F# Type Providers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Segoe Light" pitchFamily="34"/>
              </a:rPr>
              <a:t>(compile-time meta-programming to compute type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Segoe Light" pitchFamily="34"/>
              </a:rPr>
              <a:t>spaces based on external information sources)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116B1322-FC8F-4341-B51A-131ACA1FC518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A7B4E1BD-18A4-4B84-80F4-70BE9C1ACE1A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Enterprise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623582C8-47B6-4CAC-86C3-341E58AB439A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Openness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90722824-DD0C-488C-A564-BF1C7D6766CD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940B702-5F12-42FB-AE07-5BC29535AFB0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40241450-EA52-43E6-9922-97EBE3CDEBB4}"/>
              </a:ext>
            </a:extLst>
          </p:cNvPr>
          <p:cNvSpPr txBox="1"/>
          <p:nvPr/>
        </p:nvSpPr>
        <p:spPr>
          <a:xfrm>
            <a:off x="1565335" y="5136721"/>
            <a:ext cx="9052737" cy="123110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2010-15: </a:t>
            </a:r>
            <a:r>
              <a:rPr lang="en-GB" sz="4000" dirty="0">
                <a:solidFill>
                  <a:srgbClr val="000000"/>
                </a:solidFill>
                <a:latin typeface="Segoe Light" pitchFamily="34"/>
              </a:rPr>
              <a:t>C#, F#, Microsoft 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embrace openness and cross-platform normality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1505869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79AC2-15D0-4841-B9DD-ABAE38CE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52437"/>
            <a:ext cx="8953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8281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031762"/>
              </p:ext>
            </p:extLst>
          </p:nvPr>
        </p:nvGraphicFramePr>
        <p:xfrm>
          <a:off x="1055078" y="998807"/>
          <a:ext cx="10339752" cy="54441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2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91333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Expression-oriented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No</a:t>
                      </a:r>
                      <a:r>
                        <a:rPr lang="en-GB" sz="1600" baseline="0" dirty="0"/>
                        <a:t> null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Multiple</a:t>
                      </a:r>
                      <a:r>
                        <a:rPr lang="en-GB" sz="1600" baseline="0" dirty="0"/>
                        <a:t> </a:t>
                      </a:r>
                      <a:r>
                        <a:rPr lang="en-GB" sz="1600" baseline="0" dirty="0" err="1"/>
                        <a:t>Args</a:t>
                      </a:r>
                      <a:r>
                        <a:rPr lang="en-GB" sz="1600" baseline="0" dirty="0"/>
                        <a:t> = Tuples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Closure and Capture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First</a:t>
                      </a:r>
                      <a:r>
                        <a:rPr lang="en-GB" sz="1600" baseline="0" dirty="0"/>
                        <a:t>-class Values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Currying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HM</a:t>
                      </a:r>
                      <a:r>
                        <a:rPr lang="en-GB" sz="1600" baseline="0" dirty="0"/>
                        <a:t> Type Inference</a:t>
                      </a:r>
                      <a:endParaRPr lang="en-GB" sz="1600" dirty="0"/>
                    </a:p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void (unit)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Object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Subtyping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Dot-notation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Inheritance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1333">
                <a:tc>
                  <a:txBody>
                    <a:bodyPr/>
                    <a:lstStyle/>
                    <a:p>
                      <a:r>
                        <a:rPr lang="en-GB" sz="1600" dirty="0"/>
                        <a:t>Method Overloading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¾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ym typeface="Wingdings" panose="05000000000000000000" pitchFamily="2" charset="2"/>
                        </a:rPr>
                        <a:t>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8187397" y="2620661"/>
            <a:ext cx="3601329" cy="584771"/>
          </a:xfrm>
          <a:prstGeom prst="wedgeRectCallout">
            <a:avLst>
              <a:gd name="adj1" fmla="val 19978"/>
              <a:gd name="adj2" fmla="val 179734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Relatively Graceful Degradation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(some type annotations needed)</a:t>
            </a:r>
          </a:p>
        </p:txBody>
      </p:sp>
      <p:sp>
        <p:nvSpPr>
          <p:cNvPr id="5" name="Rectangular Callout 4"/>
          <p:cNvSpPr/>
          <p:nvPr/>
        </p:nvSpPr>
        <p:spPr bwMode="auto">
          <a:xfrm>
            <a:off x="5427784" y="4756606"/>
            <a:ext cx="3601329" cy="584771"/>
          </a:xfrm>
          <a:prstGeom prst="wedgeRectCallout">
            <a:avLst>
              <a:gd name="adj1" fmla="val 21036"/>
              <a:gd name="adj2" fmla="val 100154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Relatively Graceful Degradation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(some type annotations needed)</a:t>
            </a:r>
          </a:p>
        </p:txBody>
      </p:sp>
      <p:sp>
        <p:nvSpPr>
          <p:cNvPr id="6" name="Rectangular Callout 5"/>
          <p:cNvSpPr/>
          <p:nvPr/>
        </p:nvSpPr>
        <p:spPr bwMode="auto">
          <a:xfrm>
            <a:off x="9694985" y="4756606"/>
            <a:ext cx="2268415" cy="584771"/>
          </a:xfrm>
          <a:prstGeom prst="wedgeRectCallout">
            <a:avLst>
              <a:gd name="adj1" fmla="val -51434"/>
              <a:gd name="adj2" fmla="val 108043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Some combinations outlawed for sanity</a:t>
            </a:r>
          </a:p>
        </p:txBody>
      </p:sp>
      <p:sp>
        <p:nvSpPr>
          <p:cNvPr id="7" name="Freeform 6"/>
          <p:cNvSpPr/>
          <p:nvPr/>
        </p:nvSpPr>
        <p:spPr>
          <a:xfrm>
            <a:off x="2363372" y="379828"/>
            <a:ext cx="8890781" cy="576776"/>
          </a:xfrm>
          <a:custGeom>
            <a:avLst/>
            <a:gdLst>
              <a:gd name="connsiteX0" fmla="*/ 0 w 5138199"/>
              <a:gd name="connsiteY0" fmla="*/ 0 h 3082919"/>
              <a:gd name="connsiteX1" fmla="*/ 5138199 w 5138199"/>
              <a:gd name="connsiteY1" fmla="*/ 0 h 3082919"/>
              <a:gd name="connsiteX2" fmla="*/ 5138199 w 5138199"/>
              <a:gd name="connsiteY2" fmla="*/ 3082919 h 3082919"/>
              <a:gd name="connsiteX3" fmla="*/ 0 w 5138199"/>
              <a:gd name="connsiteY3" fmla="*/ 3082919 h 3082919"/>
              <a:gd name="connsiteX4" fmla="*/ 0 w 5138199"/>
              <a:gd name="connsiteY4" fmla="*/ 0 h 308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199" h="3082919">
                <a:moveTo>
                  <a:pt x="0" y="0"/>
                </a:moveTo>
                <a:lnTo>
                  <a:pt x="5138199" y="0"/>
                </a:lnTo>
                <a:lnTo>
                  <a:pt x="5138199" y="3082919"/>
                </a:lnTo>
                <a:lnTo>
                  <a:pt x="0" y="3082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Functional</a:t>
            </a:r>
          </a:p>
        </p:txBody>
      </p:sp>
      <p:sp>
        <p:nvSpPr>
          <p:cNvPr id="8" name="Freeform 7"/>
          <p:cNvSpPr/>
          <p:nvPr/>
        </p:nvSpPr>
        <p:spPr>
          <a:xfrm>
            <a:off x="309489" y="1885071"/>
            <a:ext cx="604911" cy="4501662"/>
          </a:xfrm>
          <a:custGeom>
            <a:avLst/>
            <a:gdLst>
              <a:gd name="connsiteX0" fmla="*/ 0 w 5138199"/>
              <a:gd name="connsiteY0" fmla="*/ 0 h 3082919"/>
              <a:gd name="connsiteX1" fmla="*/ 5138199 w 5138199"/>
              <a:gd name="connsiteY1" fmla="*/ 0 h 3082919"/>
              <a:gd name="connsiteX2" fmla="*/ 5138199 w 5138199"/>
              <a:gd name="connsiteY2" fmla="*/ 3082919 h 3082919"/>
              <a:gd name="connsiteX3" fmla="*/ 0 w 5138199"/>
              <a:gd name="connsiteY3" fmla="*/ 3082919 h 3082919"/>
              <a:gd name="connsiteX4" fmla="*/ 0 w 5138199"/>
              <a:gd name="connsiteY4" fmla="*/ 0 h 308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199" h="3082919">
                <a:moveTo>
                  <a:pt x="0" y="0"/>
                </a:moveTo>
                <a:lnTo>
                  <a:pt x="5138199" y="0"/>
                </a:lnTo>
                <a:lnTo>
                  <a:pt x="5138199" y="3082919"/>
                </a:lnTo>
                <a:lnTo>
                  <a:pt x="0" y="3082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vert" wrap="square" lIns="247650" tIns="247650" rIns="247650" bIns="24765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2145120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65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155D8C8-50D3-4773-81CF-BB67E845A27D}"/>
              </a:ext>
            </a:extLst>
          </p:cNvPr>
          <p:cNvSpPr/>
          <p:nvPr/>
        </p:nvSpPr>
        <p:spPr bwMode="auto">
          <a:xfrm>
            <a:off x="3720877" y="3680305"/>
            <a:ext cx="5038725" cy="2085975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F# tools are part of the .NET SDK, available </a:t>
            </a:r>
            <a:r>
              <a:rPr lang="en-GB" sz="3600" b="1" u="sng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everywhere</a:t>
            </a:r>
            <a:endParaRPr lang="en-GB" b="1" u="sng" dirty="0"/>
          </a:p>
        </p:txBody>
      </p:sp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1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backend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"giraffe-template::*"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giraffe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1031" name="Picture 7" descr="Giraffe">
            <a:extLst>
              <a:ext uri="{FF2B5EF4-FFF2-40B4-BE49-F238E27FC236}">
                <a16:creationId xmlns:a16="http://schemas.microsoft.com/office/drawing/2014/main" id="{389D1A02-0007-494B-A977-584A7F3F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92" y="25819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3BAE7-1749-4F68-9F79-221E6112CA65}"/>
              </a:ext>
            </a:extLst>
          </p:cNvPr>
          <p:cNvSpPr/>
          <p:nvPr/>
        </p:nvSpPr>
        <p:spPr>
          <a:xfrm>
            <a:off x="9743492" y="2194048"/>
            <a:ext cx="22766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A functional ASP.NET Core micro web framework for building rich web applications.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8568E-4E41-4B5A-A2D1-F553CA59F9AB}"/>
              </a:ext>
            </a:extLst>
          </p:cNvPr>
          <p:cNvSpPr/>
          <p:nvPr/>
        </p:nvSpPr>
        <p:spPr>
          <a:xfrm>
            <a:off x="8967537" y="4225373"/>
            <a:ext cx="2850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github.com/giraffe-</a:t>
            </a:r>
            <a:r>
              <a:rPr lang="en-GB" sz="1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fsharp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/Giraffe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8626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backend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"giraffe-template::*"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giraffe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1031" name="Picture 7" descr="Giraffe">
            <a:extLst>
              <a:ext uri="{FF2B5EF4-FFF2-40B4-BE49-F238E27FC236}">
                <a16:creationId xmlns:a16="http://schemas.microsoft.com/office/drawing/2014/main" id="{389D1A02-0007-494B-A977-584A7F3F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92" y="25819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3BAE7-1749-4F68-9F79-221E6112CA65}"/>
              </a:ext>
            </a:extLst>
          </p:cNvPr>
          <p:cNvSpPr/>
          <p:nvPr/>
        </p:nvSpPr>
        <p:spPr>
          <a:xfrm>
            <a:off x="9743492" y="2194048"/>
            <a:ext cx="22766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A functional ASP.NET Core micro web framework for building rich web applications.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8568E-4E41-4B5A-A2D1-F553CA59F9AB}"/>
              </a:ext>
            </a:extLst>
          </p:cNvPr>
          <p:cNvSpPr/>
          <p:nvPr/>
        </p:nvSpPr>
        <p:spPr>
          <a:xfrm>
            <a:off x="8967537" y="4225373"/>
            <a:ext cx="2850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github.com/giraffe-</a:t>
            </a:r>
            <a:r>
              <a:rPr lang="en-GB" sz="1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fsharp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/Giraffe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GB" sz="1400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C0AA6A8-6677-4D02-B321-C4D16384CCF1}"/>
              </a:ext>
            </a:extLst>
          </p:cNvPr>
          <p:cNvSpPr/>
          <p:nvPr/>
        </p:nvSpPr>
        <p:spPr bwMode="auto">
          <a:xfrm>
            <a:off x="3726531" y="3897045"/>
            <a:ext cx="5038725" cy="1859629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High perf, functional  server-side programming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131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frontend (JS)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</a:t>
            </a:r>
            <a:r>
              <a:rPr lang="en-GB" sz="3200" dirty="0" err="1">
                <a:latin typeface="Consolas" panose="020B0609020204030204" pitchFamily="49" charset="0"/>
              </a:rPr>
              <a:t>Fable.Template</a:t>
            </a:r>
            <a:r>
              <a:rPr lang="en-GB" sz="3200" dirty="0">
                <a:latin typeface="Consolas" panose="020B0609020204030204" pitchFamily="49" charset="0"/>
              </a:rPr>
              <a:t>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fable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install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343" y="578498"/>
            <a:ext cx="2213806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1AC2E1-04D7-45E2-87C6-741459CF3BE2}"/>
              </a:ext>
            </a:extLst>
          </p:cNvPr>
          <p:cNvSpPr txBox="1"/>
          <p:nvPr/>
        </p:nvSpPr>
        <p:spPr>
          <a:xfrm>
            <a:off x="1133471" y="2151729"/>
            <a:ext cx="9925053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#4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What happens when computing traditions with strong belief systems collide, both in industry and academia?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frontend (JS)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</a:t>
            </a:r>
            <a:r>
              <a:rPr lang="en-GB" sz="3200" dirty="0" err="1">
                <a:latin typeface="Consolas" panose="020B0609020204030204" pitchFamily="49" charset="0"/>
              </a:rPr>
              <a:t>Fable.Template</a:t>
            </a:r>
            <a:r>
              <a:rPr lang="en-GB" sz="3200" dirty="0">
                <a:latin typeface="Consolas" panose="020B0609020204030204" pitchFamily="49" charset="0"/>
              </a:rPr>
              <a:t>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fable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install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343" y="578498"/>
            <a:ext cx="2213806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05A7B362-C03C-46D4-B9C0-D9E398D573DA}"/>
              </a:ext>
            </a:extLst>
          </p:cNvPr>
          <p:cNvSpPr/>
          <p:nvPr/>
        </p:nvSpPr>
        <p:spPr bwMode="auto">
          <a:xfrm>
            <a:off x="5648260" y="3294923"/>
            <a:ext cx="5150518" cy="1632857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You can use F# as a </a:t>
            </a:r>
            <a:r>
              <a:rPr lang="en-GB" sz="32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Javascript</a:t>
            </a:r>
            <a:r>
              <a:rPr lang="en-GB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 language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59930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full stack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</a:t>
            </a:r>
            <a:r>
              <a:rPr lang="en-GB" sz="3200" dirty="0" err="1">
                <a:latin typeface="Consolas" panose="020B0609020204030204" pitchFamily="49" charset="0"/>
              </a:rPr>
              <a:t>SAFE.Template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SAFE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tool restore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fake run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621" y="3134311"/>
            <a:ext cx="811581" cy="5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 descr="Giraffe">
            <a:extLst>
              <a:ext uri="{FF2B5EF4-FFF2-40B4-BE49-F238E27FC236}">
                <a16:creationId xmlns:a16="http://schemas.microsoft.com/office/drawing/2014/main" id="{9CD680AA-E443-486C-98A7-CB0C38E7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686" y="3159828"/>
            <a:ext cx="573088" cy="5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F3A90D-DD02-41F4-9775-E7363BB093F2}"/>
              </a:ext>
            </a:extLst>
          </p:cNvPr>
          <p:cNvSpPr txBox="1"/>
          <p:nvPr/>
        </p:nvSpPr>
        <p:spPr>
          <a:xfrm>
            <a:off x="10429953" y="336653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4DBE68-B0C0-4757-8448-9AEC5D6811FB}"/>
              </a:ext>
            </a:extLst>
          </p:cNvPr>
          <p:cNvSpPr txBox="1"/>
          <p:nvPr/>
        </p:nvSpPr>
        <p:spPr>
          <a:xfrm>
            <a:off x="10111074" y="229247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=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6F4B68-2D3A-4FB3-AAB6-0AC83CDE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906" y="697868"/>
            <a:ext cx="254317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Microsoft Azure Translate - CELUM">
            <a:extLst>
              <a:ext uri="{FF2B5EF4-FFF2-40B4-BE49-F238E27FC236}">
                <a16:creationId xmlns:a16="http://schemas.microsoft.com/office/drawing/2014/main" id="{4F462B8A-A5DB-4B2D-9A7B-B4DAFA2C2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549" y="3450909"/>
            <a:ext cx="3554789" cy="177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0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792" y="186352"/>
            <a:ext cx="11914208" cy="861157"/>
          </a:xfrm>
        </p:spPr>
        <p:txBody>
          <a:bodyPr>
            <a:normAutofit/>
          </a:bodyPr>
          <a:lstStyle/>
          <a:p>
            <a:r>
              <a:rPr lang="en-GB" dirty="0"/>
              <a:t>A $3B Unicorn, Built on F#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45" y="1047509"/>
            <a:ext cx="4925866" cy="53976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21" y="1513840"/>
            <a:ext cx="5684711" cy="44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777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4827219"/>
          </a:xfrm>
        </p:spPr>
        <p:txBody>
          <a:bodyPr>
            <a:normAutofit fontScale="90000"/>
          </a:bodyPr>
          <a:lstStyle/>
          <a:p>
            <a:pPr algn="l">
              <a:lnSpc>
                <a:spcPct val="120000"/>
              </a:lnSpc>
            </a:pPr>
            <a:r>
              <a:rPr lang="en-GB" sz="4800" dirty="0">
                <a:latin typeface="Segoe UI Light" panose="020B0502040204020203" pitchFamily="34" charset="0"/>
              </a:rPr>
              <a:t>F# 5.0! (2021)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2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#r nuget packages in scripts “#r "nuget: </a:t>
            </a:r>
            <a:r>
              <a:rPr lang="en-GB" sz="2800" dirty="0" err="1">
                <a:latin typeface="Segoe UI Light" panose="020B0502040204020203" pitchFamily="34" charset="0"/>
              </a:rPr>
              <a:t>Newtonsoft.Json</a:t>
            </a:r>
            <a:r>
              <a:rPr lang="en-GB" sz="2800" dirty="0">
                <a:latin typeface="Segoe UI Light" panose="020B0502040204020203" pitchFamily="34" charset="0"/>
              </a:rPr>
              <a:t>"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Jupyter and .NET Interactive notebooks!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string interpolation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 err="1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nameof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 err="1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applicatives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 syntax in computation expressions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.NET interop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Map/Set performance + more</a:t>
            </a:r>
            <a:endParaRPr lang="en-GB" sz="44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2199955" y="6259567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https://github.com/fsharp/fslang-design/tree/master/FSharp-5.0</a:t>
            </a:r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3322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28" y="1027220"/>
            <a:ext cx="11176000" cy="498598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Enter F# Type Providers….</a:t>
            </a:r>
            <a:b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“Just like a library”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design-time component that computes a space of types and methods on-demand…”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“An adaptor between data/services and the .NET type system…”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“On-demand, scalable compile-time provision of type/module definitions…”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4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1495794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latin typeface="Segoe UI Light" panose="020B0502040204020203" pitchFamily="34" charset="0"/>
                <a:hlinkClick r:id="rId2"/>
              </a:rPr>
              <a:t>https://fsprojects.github.io/FSharp.Data/images/json.gif</a:t>
            </a:r>
            <a:r>
              <a:rPr lang="en-GB" sz="3600" dirty="0">
                <a:latin typeface="Segoe UI Light" panose="020B0502040204020203" pitchFamily="34" charset="0"/>
              </a:rPr>
              <a:t> </a:t>
            </a:r>
            <a:br>
              <a:rPr lang="en-GB" sz="3600" dirty="0">
                <a:latin typeface="Segoe UI Light" panose="020B0502040204020203" pitchFamily="34" charset="0"/>
              </a:rPr>
            </a:br>
            <a:br>
              <a:rPr lang="en-GB" sz="3600" dirty="0">
                <a:latin typeface="Segoe UI Light" panose="020B0502040204020203" pitchFamily="34" charset="0"/>
              </a:rPr>
            </a:br>
            <a:endParaRPr lang="en-GB" sz="36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00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4210E7-7323-45A7-A312-54F7D1748CEC}"/>
              </a:ext>
            </a:extLst>
          </p:cNvPr>
          <p:cNvSpPr txBox="1"/>
          <p:nvPr/>
        </p:nvSpPr>
        <p:spPr>
          <a:xfrm>
            <a:off x="1133471" y="2151729"/>
            <a:ext cx="9925053" cy="3170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#5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The dynamic interplay between academic research and industry concerns, between </a:t>
            </a:r>
            <a:r>
              <a:rPr lang="en-GB" sz="400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programming</a:t>
            </a: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and </a:t>
            </a:r>
            <a:r>
              <a:rPr lang="en-GB" sz="400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programmability</a:t>
            </a:r>
            <a:endParaRPr lang="en-GB" sz="400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859929" y="1315483"/>
            <a:ext cx="4665543" cy="50167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#6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golden thread – what holds true in programming language design, what stands the test of time?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Sharp teched europe 2010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4276</TotalTime>
  <Words>2319</Words>
  <Application>Microsoft Office PowerPoint</Application>
  <PresentationFormat>Widescreen</PresentationFormat>
  <Paragraphs>413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75</vt:i4>
      </vt:variant>
    </vt:vector>
  </HeadingPairs>
  <TitlesOfParts>
    <vt:vector size="88" baseType="lpstr">
      <vt:lpstr>-apple-system</vt:lpstr>
      <vt:lpstr>Arial</vt:lpstr>
      <vt:lpstr>Calibri</vt:lpstr>
      <vt:lpstr>Calibri Light</vt:lpstr>
      <vt:lpstr>Candara</vt:lpstr>
      <vt:lpstr>Consolas</vt:lpstr>
      <vt:lpstr>Segoe Light</vt:lpstr>
      <vt:lpstr>Segoe UI</vt:lpstr>
      <vt:lpstr>Segoe UI Light</vt:lpstr>
      <vt:lpstr>Wingdings</vt:lpstr>
      <vt:lpstr>Office Theme</vt:lpstr>
      <vt:lpstr>FSharp teched europe 2010 v2</vt:lpstr>
      <vt:lpstr>FSharp-teched-europe-2010-v2</vt:lpstr>
      <vt:lpstr>Narratives in  The Early History of F#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later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F# : Objects + Functional  ️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Later History of F# (2012+)</vt:lpstr>
      <vt:lpstr>F# Today</vt:lpstr>
      <vt:lpstr>PowerPoint Presentation</vt:lpstr>
      <vt:lpstr>PowerPoint Presentation</vt:lpstr>
      <vt:lpstr>F# get started  dotnet new -lang F#  dotnet build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Concluding Notes</vt:lpstr>
      <vt:lpstr>PowerPoint Presentation</vt:lpstr>
      <vt:lpstr>Backup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F# get started  dotnet new -lang F#  dotnet build </vt:lpstr>
      <vt:lpstr>F# get started  dotnet new -lang F#  dotnet build </vt:lpstr>
      <vt:lpstr>F# for the backend  dotnet new -i "giraffe-template::*"  dotnet giraffe </vt:lpstr>
      <vt:lpstr>F# for the backend  dotnet new -i "giraffe-template::*"  dotnet giraffe </vt:lpstr>
      <vt:lpstr>F# for the frontend (JS)  dotnet new -i "Fable.Template::*"  dotnet new fable npm install npm start</vt:lpstr>
      <vt:lpstr>F# for the frontend (JS)  dotnet new -i "Fable.Template::*"  dotnet new fable npm install npm start</vt:lpstr>
      <vt:lpstr>F# for the full stack  dotnet new -i SAFE.Template  dotnet new SAFE dotnet tool restore dotnet fake run</vt:lpstr>
      <vt:lpstr>A $3B Unicorn, Built on F#</vt:lpstr>
      <vt:lpstr>F# 5.0! (2021)  ✔ #r nuget packages in scripts “#r "nuget: Newtonsoft.Json" ✔ Jupyter and .NET Interactive notebooks! ✔ string interpolation ✔ nameof ✔ applicatives syntax in computation expressions ✔ improved .NET interop ✔ improved Map/Set performance + more</vt:lpstr>
      <vt:lpstr>Enter F# Type Providers….  “Just like a library”  “A design-time component that computes a space of types and methods on-demand…”  “An adaptor between data/services and the .NET type system…”  “On-demand, scalable compile-time provision of type/module definitions…”  </vt:lpstr>
      <vt:lpstr>https://fsprojects.github.io/FSharp.Data/images/json.gif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Early History of F#</dc:title>
  <dc:creator>Don Syme</dc:creator>
  <cp:lastModifiedBy>Don Syme</cp:lastModifiedBy>
  <cp:revision>71</cp:revision>
  <dcterms:created xsi:type="dcterms:W3CDTF">2021-05-20T11:17:25Z</dcterms:created>
  <dcterms:modified xsi:type="dcterms:W3CDTF">2021-06-22T00:08:44Z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2021-05-20T11:17:25Z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a1e82f48-c646-43c4-9836-864f7b6315df</vt:lpwstr>
  </property>
  <property fmtid="{D5CDD505-2E9C-101B-9397-08002B2CF9AE}" pid="8" name="MSIP_Label_f42aa342-8706-4288-bd11-ebb85995028c_ContentBits">
    <vt:lpwstr>0</vt:lpwstr>
  </property>
</Properties>
</file>